
<file path=[Content_Types].xml><?xml version="1.0" encoding="utf-8"?>
<Types xmlns="http://schemas.openxmlformats.org/package/2006/content-types">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a:tcStyle>
        <a:tcBdr/>
        <a:fill>
          <a:solidFill>
            <a:srgbClr val="FFFFFF"/>
          </a:solidFill>
        </a:fill>
      </a:tcStyle>
    </a:band2H>
    <a:firstCol>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47"/>
  </p:normalViewPr>
  <p:slideViewPr>
    <p:cSldViewPr snapToGrid="0">
      <p:cViewPr varScale="1">
        <p:scale>
          <a:sx n="66" d="100"/>
          <a:sy n="66" d="100"/>
        </p:scale>
        <p:origin x="28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re">
    <p:spTree>
      <p:nvGrpSpPr>
        <p:cNvPr id="1" name=""/>
        <p:cNvGrpSpPr/>
        <p:nvPr/>
      </p:nvGrpSpPr>
      <p:grpSpPr>
        <a:xfrm>
          <a:off x="0" y="0"/>
          <a:ext cx="0" cy="0"/>
          <a:chOff x="0" y="0"/>
          <a:chExt cx="0" cy="0"/>
        </a:xfrm>
      </p:grpSpPr>
      <p:sp>
        <p:nvSpPr>
          <p:cNvPr id="11" name="Texte niveau 1…"/>
          <p:cNvSpPr txBox="1">
            <a:spLocks noGrp="1"/>
          </p:cNvSpPr>
          <p:nvPr>
            <p:ph type="body" sz="quarter" idx="1" hasCustomPrompt="1"/>
          </p:nvPr>
        </p:nvSpPr>
        <p:spPr>
          <a:xfrm>
            <a:off x="1201340" y="11859862"/>
            <a:ext cx="21971005" cy="636982"/>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Auteur et date</a:t>
            </a:r>
          </a:p>
          <a:p>
            <a:pPr lvl="1"/>
            <a:endParaRPr/>
          </a:p>
          <a:p>
            <a:pPr lvl="2"/>
            <a:endParaRPr/>
          </a:p>
          <a:p>
            <a:pPr lvl="3"/>
            <a:endParaRPr/>
          </a:p>
          <a:p>
            <a:pPr lvl="4"/>
            <a:endParaRPr/>
          </a:p>
        </p:txBody>
      </p:sp>
      <p:sp>
        <p:nvSpPr>
          <p:cNvPr id="12" name="Titre de la présentation"/>
          <p:cNvSpPr txBox="1">
            <a:spLocks noGrp="1"/>
          </p:cNvSpPr>
          <p:nvPr>
            <p:ph type="title" hasCustomPrompt="1"/>
          </p:nvPr>
        </p:nvSpPr>
        <p:spPr>
          <a:xfrm>
            <a:off x="1206496" y="2574991"/>
            <a:ext cx="21971005" cy="4648204"/>
          </a:xfrm>
          <a:prstGeom prst="rect">
            <a:avLst/>
          </a:prstGeom>
        </p:spPr>
        <p:txBody>
          <a:bodyPr anchor="b"/>
          <a:lstStyle>
            <a:lvl1pPr>
              <a:defRPr sz="11600" spc="-232"/>
            </a:lvl1pPr>
          </a:lstStyle>
          <a:p>
            <a:r>
              <a:t>Titre de la présentation</a:t>
            </a:r>
          </a:p>
        </p:txBody>
      </p:sp>
      <p:sp>
        <p:nvSpPr>
          <p:cNvPr id="13" name="Texte niveau 1…"/>
          <p:cNvSpPr txBox="1">
            <a:spLocks noGrp="1"/>
          </p:cNvSpPr>
          <p:nvPr>
            <p:ph type="body" sz="quarter" idx="21" hasCustomPrompt="1"/>
          </p:nvPr>
        </p:nvSpPr>
        <p:spPr>
          <a:xfrm>
            <a:off x="1201342" y="7223190"/>
            <a:ext cx="21971002" cy="1905003"/>
          </a:xfrm>
          <a:prstGeom prst="rect">
            <a:avLst/>
          </a:prstGeom>
        </p:spPr>
        <p:txBody>
          <a:bodyPr numCol="1" spcCol="38100"/>
          <a:lstStyle>
            <a:lvl1pPr marL="0" indent="0" defTabSz="825500">
              <a:lnSpc>
                <a:spcPct val="100000"/>
              </a:lnSpc>
              <a:spcBef>
                <a:spcPts val="0"/>
              </a:spcBef>
              <a:buSzTx/>
              <a:buNone/>
              <a:defRPr sz="5500" b="1"/>
            </a:lvl1pPr>
          </a:lstStyle>
          <a:p>
            <a:r>
              <a:t>Sous-titre de la présentation</a:t>
            </a:r>
          </a:p>
        </p:txBody>
      </p:sp>
      <p:sp>
        <p:nvSpPr>
          <p:cNvPr id="1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Déclaration">
    <p:spTree>
      <p:nvGrpSpPr>
        <p:cNvPr id="1" name=""/>
        <p:cNvGrpSpPr/>
        <p:nvPr/>
      </p:nvGrpSpPr>
      <p:grpSpPr>
        <a:xfrm>
          <a:off x="0" y="0"/>
          <a:ext cx="0" cy="0"/>
          <a:chOff x="0" y="0"/>
          <a:chExt cx="0" cy="0"/>
        </a:xfrm>
      </p:grpSpPr>
      <p:sp>
        <p:nvSpPr>
          <p:cNvPr id="98" name="Texte niveau 1…"/>
          <p:cNvSpPr txBox="1">
            <a:spLocks noGrp="1"/>
          </p:cNvSpPr>
          <p:nvPr>
            <p:ph type="body" sz="half" idx="1" hasCustomPrompt="1"/>
          </p:nvPr>
        </p:nvSpPr>
        <p:spPr>
          <a:xfrm>
            <a:off x="1206500" y="4920843"/>
            <a:ext cx="21971000" cy="3874314"/>
          </a:xfrm>
          <a:prstGeom prst="rect">
            <a:avLst/>
          </a:prstGeom>
        </p:spPr>
        <p:txBody>
          <a:bodyPr numCol="1" spcCol="38100"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Déclaration</a:t>
            </a:r>
          </a:p>
          <a:p>
            <a:pPr lvl="1"/>
            <a:endParaRPr/>
          </a:p>
          <a:p>
            <a:pPr lvl="2"/>
            <a:endParaRPr/>
          </a:p>
          <a:p>
            <a:pPr lvl="3"/>
            <a:endParaRPr/>
          </a:p>
          <a:p>
            <a:pPr lvl="4"/>
            <a:endParaRPr/>
          </a:p>
        </p:txBody>
      </p:sp>
      <p:sp>
        <p:nvSpPr>
          <p:cNvPr id="99"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ait important">
    <p:spTree>
      <p:nvGrpSpPr>
        <p:cNvPr id="1" name=""/>
        <p:cNvGrpSpPr/>
        <p:nvPr/>
      </p:nvGrpSpPr>
      <p:grpSpPr>
        <a:xfrm>
          <a:off x="0" y="0"/>
          <a:ext cx="0" cy="0"/>
          <a:chOff x="0" y="0"/>
          <a:chExt cx="0" cy="0"/>
        </a:xfrm>
      </p:grpSpPr>
      <p:sp>
        <p:nvSpPr>
          <p:cNvPr id="106" name="Texte niveau 1…"/>
          <p:cNvSpPr txBox="1">
            <a:spLocks noGrp="1"/>
          </p:cNvSpPr>
          <p:nvPr>
            <p:ph type="body" idx="1" hasCustomPrompt="1"/>
          </p:nvPr>
        </p:nvSpPr>
        <p:spPr>
          <a:xfrm>
            <a:off x="1206500" y="1075925"/>
            <a:ext cx="21971000" cy="7241587"/>
          </a:xfrm>
          <a:prstGeom prst="rect">
            <a:avLst/>
          </a:prstGeom>
        </p:spPr>
        <p:txBody>
          <a:bodyPr numCol="1" spcCol="38100" anchor="b"/>
          <a:lstStyle>
            <a:lvl1pPr marL="0" indent="0" algn="ctr">
              <a:lnSpc>
                <a:spcPct val="80000"/>
              </a:lnSpc>
              <a:spcBef>
                <a:spcPts val="0"/>
              </a:spcBef>
              <a:buSzTx/>
              <a:buNone/>
              <a:defRPr sz="25000" b="1" spc="-250"/>
            </a:lvl1pPr>
            <a:lvl2pPr marL="0" indent="0" algn="ctr">
              <a:lnSpc>
                <a:spcPct val="80000"/>
              </a:lnSpc>
              <a:spcBef>
                <a:spcPts val="0"/>
              </a:spcBef>
              <a:buSzTx/>
              <a:buNone/>
              <a:defRPr sz="25000" b="1" spc="-250"/>
            </a:lvl2pPr>
            <a:lvl3pPr marL="0" indent="0" algn="ctr">
              <a:lnSpc>
                <a:spcPct val="80000"/>
              </a:lnSpc>
              <a:spcBef>
                <a:spcPts val="0"/>
              </a:spcBef>
              <a:buSzTx/>
              <a:buNone/>
              <a:defRPr sz="25000" b="1" spc="-250"/>
            </a:lvl3pPr>
            <a:lvl4pPr marL="0" indent="0" algn="ctr">
              <a:lnSpc>
                <a:spcPct val="80000"/>
              </a:lnSpc>
              <a:spcBef>
                <a:spcPts val="0"/>
              </a:spcBef>
              <a:buSzTx/>
              <a:buNone/>
              <a:defRPr sz="25000" b="1" spc="-250"/>
            </a:lvl4pPr>
            <a:lvl5pPr marL="0" indent="0" algn="ctr">
              <a:lnSpc>
                <a:spcPct val="80000"/>
              </a:lnSpc>
              <a:spcBef>
                <a:spcPts val="0"/>
              </a:spcBef>
              <a:buSzTx/>
              <a:buNone/>
              <a:defRPr sz="25000" b="1" spc="-250"/>
            </a:lvl5pPr>
          </a:lstStyle>
          <a:p>
            <a:r>
              <a:t>100 %</a:t>
            </a:r>
          </a:p>
          <a:p>
            <a:pPr lvl="1"/>
            <a:endParaRPr/>
          </a:p>
          <a:p>
            <a:pPr lvl="2"/>
            <a:endParaRPr/>
          </a:p>
          <a:p>
            <a:pPr lvl="3"/>
            <a:endParaRPr/>
          </a:p>
          <a:p>
            <a:pPr lvl="4"/>
            <a:endParaRPr/>
          </a:p>
        </p:txBody>
      </p:sp>
      <p:sp>
        <p:nvSpPr>
          <p:cNvPr id="107" name="Données clés"/>
          <p:cNvSpPr txBox="1">
            <a:spLocks noGrp="1"/>
          </p:cNvSpPr>
          <p:nvPr>
            <p:ph type="body" sz="quarter" idx="21" hasCustomPrompt="1"/>
          </p:nvPr>
        </p:nvSpPr>
        <p:spPr>
          <a:xfrm>
            <a:off x="1206500" y="8262180"/>
            <a:ext cx="21971000" cy="934780"/>
          </a:xfrm>
          <a:prstGeom prst="rect">
            <a:avLst/>
          </a:prstGeom>
        </p:spPr>
        <p:txBody>
          <a:bodyPr lIns="45718" tIns="45718" rIns="45718" bIns="45718" numCol="1" spcCol="38100"/>
          <a:lstStyle>
            <a:lvl1pPr marL="0" indent="0" algn="ctr" defTabSz="825500">
              <a:lnSpc>
                <a:spcPct val="100000"/>
              </a:lnSpc>
              <a:spcBef>
                <a:spcPts val="0"/>
              </a:spcBef>
              <a:buSzTx/>
              <a:buNone/>
              <a:defRPr sz="5500" b="1"/>
            </a:lvl1pPr>
          </a:lstStyle>
          <a:p>
            <a:r>
              <a:t>Données clés</a:t>
            </a:r>
          </a:p>
        </p:txBody>
      </p:sp>
      <p:sp>
        <p:nvSpPr>
          <p:cNvPr id="108"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itation">
    <p:spTree>
      <p:nvGrpSpPr>
        <p:cNvPr id="1" name=""/>
        <p:cNvGrpSpPr/>
        <p:nvPr/>
      </p:nvGrpSpPr>
      <p:grpSpPr>
        <a:xfrm>
          <a:off x="0" y="0"/>
          <a:ext cx="0" cy="0"/>
          <a:chOff x="0" y="0"/>
          <a:chExt cx="0" cy="0"/>
        </a:xfrm>
      </p:grpSpPr>
      <p:sp>
        <p:nvSpPr>
          <p:cNvPr id="115" name="Texte niveau 1…"/>
          <p:cNvSpPr txBox="1">
            <a:spLocks noGrp="1"/>
          </p:cNvSpPr>
          <p:nvPr>
            <p:ph type="body" sz="quarter" idx="1" hasCustomPrompt="1"/>
          </p:nvPr>
        </p:nvSpPr>
        <p:spPr>
          <a:xfrm>
            <a:off x="2430022" y="10675453"/>
            <a:ext cx="20200057" cy="636982"/>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Attribution</a:t>
            </a:r>
          </a:p>
          <a:p>
            <a:pPr lvl="1"/>
            <a:endParaRPr/>
          </a:p>
          <a:p>
            <a:pPr lvl="2"/>
            <a:endParaRPr/>
          </a:p>
          <a:p>
            <a:pPr lvl="3"/>
            <a:endParaRPr/>
          </a:p>
          <a:p>
            <a:pPr lvl="4"/>
            <a:endParaRPr/>
          </a:p>
        </p:txBody>
      </p:sp>
      <p:sp>
        <p:nvSpPr>
          <p:cNvPr id="116" name="Texte niveau 1…"/>
          <p:cNvSpPr txBox="1">
            <a:spLocks noGrp="1"/>
          </p:cNvSpPr>
          <p:nvPr>
            <p:ph type="body" sz="half" idx="21" hasCustomPrompt="1"/>
          </p:nvPr>
        </p:nvSpPr>
        <p:spPr>
          <a:xfrm>
            <a:off x="1753923" y="4939860"/>
            <a:ext cx="20876154" cy="3836283"/>
          </a:xfrm>
          <a:prstGeom prst="rect">
            <a:avLst/>
          </a:prstGeom>
        </p:spPr>
        <p:txBody>
          <a:bodyPr numCol="1" spcCol="38100"/>
          <a:lstStyle>
            <a:lvl1pPr marL="131850" indent="37172">
              <a:spcBef>
                <a:spcPts val="0"/>
              </a:spcBef>
              <a:buSzTx/>
              <a:buNone/>
              <a:defRPr sz="8500" spc="-200">
                <a:latin typeface="Helvetica Neue Medium"/>
                <a:ea typeface="Helvetica Neue Medium"/>
                <a:cs typeface="Helvetica Neue Medium"/>
                <a:sym typeface="Helvetica Neue Medium"/>
              </a:defRPr>
            </a:lvl1pPr>
          </a:lstStyle>
          <a:p>
            <a:r>
              <a:t>« Citation notable »</a:t>
            </a:r>
          </a:p>
        </p:txBody>
      </p:sp>
      <p:sp>
        <p:nvSpPr>
          <p:cNvPr id="117"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3 photos">
    <p:spTree>
      <p:nvGrpSpPr>
        <p:cNvPr id="1" name=""/>
        <p:cNvGrpSpPr/>
        <p:nvPr/>
      </p:nvGrpSpPr>
      <p:grpSpPr>
        <a:xfrm>
          <a:off x="0" y="0"/>
          <a:ext cx="0" cy="0"/>
          <a:chOff x="0" y="0"/>
          <a:chExt cx="0" cy="0"/>
        </a:xfrm>
      </p:grpSpPr>
      <p:sp>
        <p:nvSpPr>
          <p:cNvPr id="124" name="Bol de salade avec du riz frit, des œufs durs et des baguettes"/>
          <p:cNvSpPr>
            <a:spLocks noGrp="1"/>
          </p:cNvSpPr>
          <p:nvPr>
            <p:ph type="pic" sz="quarter" idx="21"/>
          </p:nvPr>
        </p:nvSpPr>
        <p:spPr>
          <a:xfrm>
            <a:off x="15760700" y="1016000"/>
            <a:ext cx="7439099" cy="5949678"/>
          </a:xfrm>
          <a:prstGeom prst="rect">
            <a:avLst/>
          </a:prstGeom>
        </p:spPr>
        <p:txBody>
          <a:bodyPr lIns="91439" tIns="45719" rIns="91439" bIns="45719" numCol="1" spcCol="38100">
            <a:noAutofit/>
          </a:bodyPr>
          <a:lstStyle/>
          <a:p>
            <a:endParaRPr/>
          </a:p>
        </p:txBody>
      </p:sp>
      <p:sp>
        <p:nvSpPr>
          <p:cNvPr id="125" name="Bol avec des beignets de saumon, de la salade et du houmous "/>
          <p:cNvSpPr>
            <a:spLocks noGrp="1"/>
          </p:cNvSpPr>
          <p:nvPr>
            <p:ph type="pic" sz="half" idx="22"/>
          </p:nvPr>
        </p:nvSpPr>
        <p:spPr>
          <a:xfrm>
            <a:off x="13500100" y="3978275"/>
            <a:ext cx="10439400" cy="12150181"/>
          </a:xfrm>
          <a:prstGeom prst="rect">
            <a:avLst/>
          </a:prstGeom>
        </p:spPr>
        <p:txBody>
          <a:bodyPr lIns="91439" tIns="45719" rIns="91439" bIns="45719" numCol="1" spcCol="38100">
            <a:noAutofit/>
          </a:bodyPr>
          <a:lstStyle/>
          <a:p>
            <a:endParaRPr/>
          </a:p>
        </p:txBody>
      </p:sp>
      <p:sp>
        <p:nvSpPr>
          <p:cNvPr id="126" name="Bol de pâtes pappardelle avec du beurre maître d’hôtel, des noisettes grillées et des lamelles de parmesan"/>
          <p:cNvSpPr>
            <a:spLocks noGrp="1"/>
          </p:cNvSpPr>
          <p:nvPr>
            <p:ph type="pic" idx="23"/>
          </p:nvPr>
        </p:nvSpPr>
        <p:spPr>
          <a:xfrm>
            <a:off x="-139700" y="495300"/>
            <a:ext cx="16611600" cy="12458700"/>
          </a:xfrm>
          <a:prstGeom prst="rect">
            <a:avLst/>
          </a:prstGeom>
        </p:spPr>
        <p:txBody>
          <a:bodyPr lIns="91439" tIns="45719" rIns="91439" bIns="45719" numCol="1" spcCol="38100">
            <a:noAutofit/>
          </a:bodyPr>
          <a:lstStyle/>
          <a:p>
            <a:endParaRPr/>
          </a:p>
        </p:txBody>
      </p:sp>
      <p:sp>
        <p:nvSpPr>
          <p:cNvPr id="127"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l de salade avec du riz frit, des œufs durs et des baguettes"/>
          <p:cNvSpPr>
            <a:spLocks noGrp="1"/>
          </p:cNvSpPr>
          <p:nvPr>
            <p:ph type="pic" idx="21"/>
          </p:nvPr>
        </p:nvSpPr>
        <p:spPr>
          <a:xfrm>
            <a:off x="-1333500" y="-5524500"/>
            <a:ext cx="27051000" cy="21640800"/>
          </a:xfrm>
          <a:prstGeom prst="rect">
            <a:avLst/>
          </a:prstGeom>
        </p:spPr>
        <p:txBody>
          <a:bodyPr lIns="91439" tIns="45719" rIns="91439" bIns="45719" numCol="1" spcCol="38100">
            <a:noAutofit/>
          </a:bodyPr>
          <a:lstStyle/>
          <a:p>
            <a:endParaRPr/>
          </a:p>
        </p:txBody>
      </p:sp>
      <p:sp>
        <p:nvSpPr>
          <p:cNvPr id="135" name="Numéro de diapositive"/>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142"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re et photo">
    <p:spTree>
      <p:nvGrpSpPr>
        <p:cNvPr id="1" name=""/>
        <p:cNvGrpSpPr/>
        <p:nvPr/>
      </p:nvGrpSpPr>
      <p:grpSpPr>
        <a:xfrm>
          <a:off x="0" y="0"/>
          <a:ext cx="0" cy="0"/>
          <a:chOff x="0" y="0"/>
          <a:chExt cx="0" cy="0"/>
        </a:xfrm>
      </p:grpSpPr>
      <p:sp>
        <p:nvSpPr>
          <p:cNvPr id="21" name="Avocats et citrons verts"/>
          <p:cNvSpPr>
            <a:spLocks noGrp="1"/>
          </p:cNvSpPr>
          <p:nvPr>
            <p:ph type="pic" idx="21"/>
          </p:nvPr>
        </p:nvSpPr>
        <p:spPr>
          <a:xfrm>
            <a:off x="-1155700" y="-1295400"/>
            <a:ext cx="26746200" cy="16018933"/>
          </a:xfrm>
          <a:prstGeom prst="rect">
            <a:avLst/>
          </a:prstGeom>
        </p:spPr>
        <p:txBody>
          <a:bodyPr lIns="91439" tIns="45719" rIns="91439" bIns="45719" numCol="1" spcCol="38100">
            <a:noAutofit/>
          </a:bodyPr>
          <a:lstStyle/>
          <a:p>
            <a:endParaRPr/>
          </a:p>
        </p:txBody>
      </p:sp>
      <p:sp>
        <p:nvSpPr>
          <p:cNvPr id="22" name="Titre de la présentation"/>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Titre de la présentation</a:t>
            </a:r>
          </a:p>
        </p:txBody>
      </p:sp>
      <p:sp>
        <p:nvSpPr>
          <p:cNvPr id="23" name="Texte niveau 1…"/>
          <p:cNvSpPr txBox="1">
            <a:spLocks noGrp="1"/>
          </p:cNvSpPr>
          <p:nvPr>
            <p:ph type="body" sz="quarter" idx="1" hasCustomPrompt="1"/>
          </p:nvPr>
        </p:nvSpPr>
        <p:spPr>
          <a:xfrm>
            <a:off x="1207690" y="1106137"/>
            <a:ext cx="21968621" cy="636982"/>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Auteur et date</a:t>
            </a:r>
          </a:p>
          <a:p>
            <a:pPr lvl="1"/>
            <a:endParaRPr/>
          </a:p>
          <a:p>
            <a:pPr lvl="2"/>
            <a:endParaRPr/>
          </a:p>
          <a:p>
            <a:pPr lvl="3"/>
            <a:endParaRPr/>
          </a:p>
          <a:p>
            <a:pPr lvl="4"/>
            <a:endParaRPr/>
          </a:p>
        </p:txBody>
      </p:sp>
      <p:sp>
        <p:nvSpPr>
          <p:cNvPr id="24" name="Texte niveau 1…"/>
          <p:cNvSpPr txBox="1">
            <a:spLocks noGrp="1"/>
          </p:cNvSpPr>
          <p:nvPr>
            <p:ph type="body" sz="quarter" idx="22" hasCustomPrompt="1"/>
          </p:nvPr>
        </p:nvSpPr>
        <p:spPr>
          <a:xfrm>
            <a:off x="1206500" y="11609909"/>
            <a:ext cx="21971000" cy="1116955"/>
          </a:xfrm>
          <a:prstGeom prst="rect">
            <a:avLst/>
          </a:prstGeom>
        </p:spPr>
        <p:txBody>
          <a:bodyPr numCol="1" spcCol="38100"/>
          <a:lstStyle>
            <a:lvl1pPr marL="0" indent="0" defTabSz="825500">
              <a:lnSpc>
                <a:spcPct val="100000"/>
              </a:lnSpc>
              <a:spcBef>
                <a:spcPts val="0"/>
              </a:spcBef>
              <a:buSzTx/>
              <a:buNone/>
              <a:defRPr sz="5500" b="1"/>
            </a:lvl1pPr>
          </a:lstStyle>
          <a:p>
            <a:r>
              <a:t>Sous-titre de la présentation</a:t>
            </a:r>
          </a:p>
        </p:txBody>
      </p:sp>
      <p:sp>
        <p:nvSpPr>
          <p:cNvPr id="25"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Autre titre et photo">
    <p:spTree>
      <p:nvGrpSpPr>
        <p:cNvPr id="1" name=""/>
        <p:cNvGrpSpPr/>
        <p:nvPr/>
      </p:nvGrpSpPr>
      <p:grpSpPr>
        <a:xfrm>
          <a:off x="0" y="0"/>
          <a:ext cx="0" cy="0"/>
          <a:chOff x="0" y="0"/>
          <a:chExt cx="0" cy="0"/>
        </a:xfrm>
      </p:grpSpPr>
      <p:sp>
        <p:nvSpPr>
          <p:cNvPr id="32" name="Bol avec des beignets de saumon, de la salade et du houmous"/>
          <p:cNvSpPr>
            <a:spLocks noGrp="1"/>
          </p:cNvSpPr>
          <p:nvPr>
            <p:ph type="pic" idx="21"/>
          </p:nvPr>
        </p:nvSpPr>
        <p:spPr>
          <a:xfrm>
            <a:off x="10972800" y="-203200"/>
            <a:ext cx="12144837" cy="14135100"/>
          </a:xfrm>
          <a:prstGeom prst="rect">
            <a:avLst/>
          </a:prstGeom>
        </p:spPr>
        <p:txBody>
          <a:bodyPr lIns="91439" tIns="45719" rIns="91439" bIns="45719" numCol="1" spcCol="38100">
            <a:noAutofit/>
          </a:bodyPr>
          <a:lstStyle/>
          <a:p>
            <a:endParaRPr/>
          </a:p>
        </p:txBody>
      </p:sp>
      <p:sp>
        <p:nvSpPr>
          <p:cNvPr id="33" name="Titre de diapositive"/>
          <p:cNvSpPr txBox="1">
            <a:spLocks noGrp="1"/>
          </p:cNvSpPr>
          <p:nvPr>
            <p:ph type="title" hasCustomPrompt="1"/>
          </p:nvPr>
        </p:nvSpPr>
        <p:spPr>
          <a:xfrm>
            <a:off x="1206500" y="1270000"/>
            <a:ext cx="9779000" cy="5882274"/>
          </a:xfrm>
          <a:prstGeom prst="rect">
            <a:avLst/>
          </a:prstGeom>
        </p:spPr>
        <p:txBody>
          <a:bodyPr anchor="b"/>
          <a:lstStyle/>
          <a:p>
            <a:r>
              <a:t>Titre de diapositive</a:t>
            </a:r>
          </a:p>
        </p:txBody>
      </p:sp>
      <p:sp>
        <p:nvSpPr>
          <p:cNvPr id="34" name="Texte niveau 1…"/>
          <p:cNvSpPr txBox="1">
            <a:spLocks noGrp="1"/>
          </p:cNvSpPr>
          <p:nvPr>
            <p:ph type="body" sz="quarter" idx="1" hasCustomPrompt="1"/>
          </p:nvPr>
        </p:nvSpPr>
        <p:spPr>
          <a:xfrm>
            <a:off x="1206500" y="7060576"/>
            <a:ext cx="9779000" cy="5385424"/>
          </a:xfrm>
          <a:prstGeom prst="rect">
            <a:avLst/>
          </a:prstGeom>
        </p:spPr>
        <p:txBody>
          <a:bodyPr numCol="1" spcCol="38100"/>
          <a:lstStyle>
            <a:lvl1pPr marL="0" indent="0" defTabSz="825500">
              <a:lnSpc>
                <a:spcPct val="100000"/>
              </a:lnSpc>
              <a:spcBef>
                <a:spcPts val="0"/>
              </a:spcBef>
              <a:buSzTx/>
              <a:buNone/>
              <a:defRPr sz="5500" b="1"/>
            </a:lvl1pPr>
            <a:lvl2pPr marL="0" indent="0" defTabSz="825500">
              <a:lnSpc>
                <a:spcPct val="100000"/>
              </a:lnSpc>
              <a:spcBef>
                <a:spcPts val="0"/>
              </a:spcBef>
              <a:buSzTx/>
              <a:buNone/>
              <a:defRPr sz="5500" b="1"/>
            </a:lvl2pPr>
            <a:lvl3pPr marL="0" indent="0" defTabSz="825500">
              <a:lnSpc>
                <a:spcPct val="100000"/>
              </a:lnSpc>
              <a:spcBef>
                <a:spcPts val="0"/>
              </a:spcBef>
              <a:buSzTx/>
              <a:buNone/>
              <a:defRPr sz="5500" b="1"/>
            </a:lvl3pPr>
            <a:lvl4pPr marL="0" indent="0" defTabSz="825500">
              <a:lnSpc>
                <a:spcPct val="100000"/>
              </a:lnSpc>
              <a:spcBef>
                <a:spcPts val="0"/>
              </a:spcBef>
              <a:buSzTx/>
              <a:buNone/>
              <a:defRPr sz="5500" b="1"/>
            </a:lvl4pPr>
            <a:lvl5pPr marL="0" indent="0" defTabSz="825500">
              <a:lnSpc>
                <a:spcPct val="100000"/>
              </a:lnSpc>
              <a:spcBef>
                <a:spcPts val="0"/>
              </a:spcBef>
              <a:buSzTx/>
              <a:buNone/>
              <a:defRPr sz="5500" b="1"/>
            </a:lvl5pPr>
          </a:lstStyle>
          <a:p>
            <a:r>
              <a:t>Sous-titre de diapositive</a:t>
            </a:r>
          </a:p>
          <a:p>
            <a:pPr lvl="1"/>
            <a:endParaRPr/>
          </a:p>
          <a:p>
            <a:pPr lvl="2"/>
            <a:endParaRPr/>
          </a:p>
          <a:p>
            <a:pPr lvl="3"/>
            <a:endParaRPr/>
          </a:p>
          <a:p>
            <a:pPr lvl="4"/>
            <a:endParaRPr/>
          </a:p>
        </p:txBody>
      </p:sp>
      <p:sp>
        <p:nvSpPr>
          <p:cNvPr id="35" name="Numéro de diapositive"/>
          <p:cNvSpPr txBox="1">
            <a:spLocks noGrp="1"/>
          </p:cNvSpPr>
          <p:nvPr>
            <p:ph type="sldNum" sz="quarter" idx="2"/>
          </p:nvPr>
        </p:nvSpPr>
        <p:spPr>
          <a:xfrm>
            <a:off x="12001500" y="13085233"/>
            <a:ext cx="368504" cy="374600"/>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sp>
        <p:nvSpPr>
          <p:cNvPr id="42" name="Titre de diapositive"/>
          <p:cNvSpPr txBox="1">
            <a:spLocks noGrp="1"/>
          </p:cNvSpPr>
          <p:nvPr>
            <p:ph type="title" hasCustomPrompt="1"/>
          </p:nvPr>
        </p:nvSpPr>
        <p:spPr>
          <a:xfrm>
            <a:off x="1206500" y="1079500"/>
            <a:ext cx="21971000" cy="1433164"/>
          </a:xfrm>
          <a:prstGeom prst="rect">
            <a:avLst/>
          </a:prstGeom>
        </p:spPr>
        <p:txBody>
          <a:bodyPr/>
          <a:lstStyle/>
          <a:p>
            <a:r>
              <a:t>Titre de diapositive</a:t>
            </a:r>
          </a:p>
        </p:txBody>
      </p:sp>
      <p:sp>
        <p:nvSpPr>
          <p:cNvPr id="43" name="Texte niveau 1…"/>
          <p:cNvSpPr txBox="1">
            <a:spLocks noGrp="1"/>
          </p:cNvSpPr>
          <p:nvPr>
            <p:ph type="body" sz="quarter" idx="1" hasCustomPrompt="1"/>
          </p:nvPr>
        </p:nvSpPr>
        <p:spPr>
          <a:xfrm>
            <a:off x="1206500" y="2372960"/>
            <a:ext cx="21971000" cy="934782"/>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Sous-titre de diapositive</a:t>
            </a:r>
          </a:p>
          <a:p>
            <a:pPr lvl="1"/>
            <a:endParaRPr/>
          </a:p>
          <a:p>
            <a:pPr lvl="2"/>
            <a:endParaRPr/>
          </a:p>
          <a:p>
            <a:pPr lvl="3"/>
            <a:endParaRPr/>
          </a:p>
          <a:p>
            <a:pPr lvl="4"/>
            <a:endParaRPr/>
          </a:p>
        </p:txBody>
      </p:sp>
      <p:sp>
        <p:nvSpPr>
          <p:cNvPr id="44" name="Texte niveau 1…"/>
          <p:cNvSpPr txBox="1">
            <a:spLocks noGrp="1"/>
          </p:cNvSpPr>
          <p:nvPr>
            <p:ph type="body" idx="21" hasCustomPrompt="1"/>
          </p:nvPr>
        </p:nvSpPr>
        <p:spPr>
          <a:xfrm>
            <a:off x="1206500" y="4248503"/>
            <a:ext cx="21971000" cy="8256015"/>
          </a:xfrm>
          <a:prstGeom prst="rect">
            <a:avLst/>
          </a:prstGeom>
        </p:spPr>
        <p:txBody>
          <a:bodyPr numCol="1" spcCol="38100"/>
          <a:lstStyle/>
          <a:p>
            <a:r>
              <a:t>Texte de puce de diapositive</a:t>
            </a:r>
          </a:p>
        </p:txBody>
      </p:sp>
      <p:sp>
        <p:nvSpPr>
          <p:cNvPr id="45"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uces">
    <p:spTree>
      <p:nvGrpSpPr>
        <p:cNvPr id="1" name=""/>
        <p:cNvGrpSpPr/>
        <p:nvPr/>
      </p:nvGrpSpPr>
      <p:grpSpPr>
        <a:xfrm>
          <a:off x="0" y="0"/>
          <a:ext cx="0" cy="0"/>
          <a:chOff x="0" y="0"/>
          <a:chExt cx="0" cy="0"/>
        </a:xfrm>
      </p:grpSpPr>
      <p:sp>
        <p:nvSpPr>
          <p:cNvPr id="52" name="Texte niveau 1…"/>
          <p:cNvSpPr txBox="1">
            <a:spLocks noGrp="1"/>
          </p:cNvSpPr>
          <p:nvPr>
            <p:ph type="body" idx="1" hasCustomPrompt="1"/>
          </p:nvPr>
        </p:nvSpPr>
        <p:spPr>
          <a:prstGeom prst="rect">
            <a:avLst/>
          </a:prstGeom>
        </p:spPr>
        <p:txBody>
          <a:bodyPr/>
          <a:lstStyle/>
          <a:p>
            <a:r>
              <a:t>Texte de puce de diapositive</a:t>
            </a:r>
          </a:p>
          <a:p>
            <a:pPr lvl="1"/>
            <a:endParaRPr/>
          </a:p>
          <a:p>
            <a:pPr lvl="2"/>
            <a:endParaRPr/>
          </a:p>
          <a:p>
            <a:pPr lvl="3"/>
            <a:endParaRPr/>
          </a:p>
          <a:p>
            <a:pPr lvl="4"/>
            <a:endParaRPr/>
          </a:p>
        </p:txBody>
      </p:sp>
      <p:sp>
        <p:nvSpPr>
          <p:cNvPr id="5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re, puces et photo">
    <p:spTree>
      <p:nvGrpSpPr>
        <p:cNvPr id="1" name=""/>
        <p:cNvGrpSpPr/>
        <p:nvPr/>
      </p:nvGrpSpPr>
      <p:grpSpPr>
        <a:xfrm>
          <a:off x="0" y="0"/>
          <a:ext cx="0" cy="0"/>
          <a:chOff x="0" y="0"/>
          <a:chExt cx="0" cy="0"/>
        </a:xfrm>
      </p:grpSpPr>
      <p:sp>
        <p:nvSpPr>
          <p:cNvPr id="60" name="Texte niveau 1…"/>
          <p:cNvSpPr txBox="1">
            <a:spLocks noGrp="1"/>
          </p:cNvSpPr>
          <p:nvPr>
            <p:ph type="body" sz="quarter" idx="1" hasCustomPrompt="1"/>
          </p:nvPr>
        </p:nvSpPr>
        <p:spPr>
          <a:xfrm>
            <a:off x="1206500" y="2372960"/>
            <a:ext cx="9779000" cy="934782"/>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Sous-titre de diapositive</a:t>
            </a:r>
          </a:p>
          <a:p>
            <a:pPr lvl="1"/>
            <a:endParaRPr/>
          </a:p>
          <a:p>
            <a:pPr lvl="2"/>
            <a:endParaRPr/>
          </a:p>
          <a:p>
            <a:pPr lvl="3"/>
            <a:endParaRPr/>
          </a:p>
          <a:p>
            <a:pPr lvl="4"/>
            <a:endParaRPr/>
          </a:p>
        </p:txBody>
      </p:sp>
      <p:sp>
        <p:nvSpPr>
          <p:cNvPr id="61" name="Texte niveau 1…"/>
          <p:cNvSpPr txBox="1">
            <a:spLocks noGrp="1"/>
          </p:cNvSpPr>
          <p:nvPr>
            <p:ph type="body" sz="half" idx="21" hasCustomPrompt="1"/>
          </p:nvPr>
        </p:nvSpPr>
        <p:spPr>
          <a:xfrm>
            <a:off x="1206500" y="4248503"/>
            <a:ext cx="9779000" cy="8256632"/>
          </a:xfrm>
          <a:prstGeom prst="rect">
            <a:avLst/>
          </a:prstGeom>
        </p:spPr>
        <p:txBody>
          <a:bodyPr numCol="1" spcCol="38100"/>
          <a:lstStyle/>
          <a:p>
            <a:r>
              <a:t>Texte de puce de diapositive</a:t>
            </a:r>
          </a:p>
        </p:txBody>
      </p:sp>
      <p:sp>
        <p:nvSpPr>
          <p:cNvPr id="62" name="Bol de pâtes pappardelle avec du beurre maître d’hôtel, des noisettes grillées et des lamelles de parmesan"/>
          <p:cNvSpPr>
            <a:spLocks noGrp="1"/>
          </p:cNvSpPr>
          <p:nvPr>
            <p:ph type="pic" idx="22"/>
          </p:nvPr>
        </p:nvSpPr>
        <p:spPr>
          <a:xfrm>
            <a:off x="12192000" y="-407266"/>
            <a:ext cx="10916874" cy="14555833"/>
          </a:xfrm>
          <a:prstGeom prst="rect">
            <a:avLst/>
          </a:prstGeom>
        </p:spPr>
        <p:txBody>
          <a:bodyPr lIns="91439" tIns="45719" rIns="91439" bIns="45719" numCol="1" spcCol="38100">
            <a:noAutofit/>
          </a:bodyPr>
          <a:lstStyle/>
          <a:p>
            <a:endParaRPr/>
          </a:p>
        </p:txBody>
      </p:sp>
      <p:sp>
        <p:nvSpPr>
          <p:cNvPr id="63" name="Titre de diapositive"/>
          <p:cNvSpPr txBox="1">
            <a:spLocks noGrp="1"/>
          </p:cNvSpPr>
          <p:nvPr>
            <p:ph type="title" hasCustomPrompt="1"/>
          </p:nvPr>
        </p:nvSpPr>
        <p:spPr>
          <a:xfrm>
            <a:off x="1206500" y="1079500"/>
            <a:ext cx="9779000" cy="1435100"/>
          </a:xfrm>
          <a:prstGeom prst="rect">
            <a:avLst/>
          </a:prstGeom>
        </p:spPr>
        <p:txBody>
          <a:bodyPr/>
          <a:lstStyle/>
          <a:p>
            <a:r>
              <a:t>Titre de diapositive</a:t>
            </a:r>
          </a:p>
        </p:txBody>
      </p:sp>
      <p:sp>
        <p:nvSpPr>
          <p:cNvPr id="6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Titre de section"/>
          <p:cNvSpPr txBox="1">
            <a:spLocks noGrp="1"/>
          </p:cNvSpPr>
          <p:nvPr>
            <p:ph type="title" hasCustomPrompt="1"/>
          </p:nvPr>
        </p:nvSpPr>
        <p:spPr>
          <a:xfrm>
            <a:off x="1206496" y="4533900"/>
            <a:ext cx="21971005"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Titre de section</a:t>
            </a:r>
          </a:p>
        </p:txBody>
      </p:sp>
      <p:sp>
        <p:nvSpPr>
          <p:cNvPr id="72" name="Numéro de diapositive"/>
          <p:cNvSpPr txBox="1">
            <a:spLocks noGrp="1"/>
          </p:cNvSpPr>
          <p:nvPr>
            <p:ph type="sldNum" sz="quarter" idx="2"/>
          </p:nvPr>
        </p:nvSpPr>
        <p:spPr>
          <a:xfrm>
            <a:off x="12001500" y="13085233"/>
            <a:ext cx="368504" cy="374600"/>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re seulement">
    <p:spTree>
      <p:nvGrpSpPr>
        <p:cNvPr id="1" name=""/>
        <p:cNvGrpSpPr/>
        <p:nvPr/>
      </p:nvGrpSpPr>
      <p:grpSpPr>
        <a:xfrm>
          <a:off x="0" y="0"/>
          <a:ext cx="0" cy="0"/>
          <a:chOff x="0" y="0"/>
          <a:chExt cx="0" cy="0"/>
        </a:xfrm>
      </p:grpSpPr>
      <p:sp>
        <p:nvSpPr>
          <p:cNvPr id="79" name="Titre de diapositive"/>
          <p:cNvSpPr txBox="1">
            <a:spLocks noGrp="1"/>
          </p:cNvSpPr>
          <p:nvPr>
            <p:ph type="title" hasCustomPrompt="1"/>
          </p:nvPr>
        </p:nvSpPr>
        <p:spPr>
          <a:xfrm>
            <a:off x="1206500" y="1079500"/>
            <a:ext cx="21971000" cy="1434951"/>
          </a:xfrm>
          <a:prstGeom prst="rect">
            <a:avLst/>
          </a:prstGeom>
        </p:spPr>
        <p:txBody>
          <a:bodyPr/>
          <a:lstStyle/>
          <a:p>
            <a:r>
              <a:t>Titre de diapositive</a:t>
            </a:r>
          </a:p>
        </p:txBody>
      </p:sp>
      <p:sp>
        <p:nvSpPr>
          <p:cNvPr id="80" name="Texte niveau 1…"/>
          <p:cNvSpPr txBox="1">
            <a:spLocks noGrp="1"/>
          </p:cNvSpPr>
          <p:nvPr>
            <p:ph type="body" sz="quarter" idx="1" hasCustomPrompt="1"/>
          </p:nvPr>
        </p:nvSpPr>
        <p:spPr>
          <a:xfrm>
            <a:off x="1206500" y="2372960"/>
            <a:ext cx="21971000" cy="934782"/>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Sous-titre de diapositive</a:t>
            </a:r>
          </a:p>
          <a:p>
            <a:pPr lvl="1"/>
            <a:endParaRPr/>
          </a:p>
          <a:p>
            <a:pPr lvl="2"/>
            <a:endParaRPr/>
          </a:p>
          <a:p>
            <a:pPr lvl="3"/>
            <a:endParaRPr/>
          </a:p>
          <a:p>
            <a:pPr lvl="4"/>
            <a:endParaRPr/>
          </a:p>
        </p:txBody>
      </p:sp>
      <p:sp>
        <p:nvSpPr>
          <p:cNvPr id="8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Ordre du jour">
    <p:spTree>
      <p:nvGrpSpPr>
        <p:cNvPr id="1" name=""/>
        <p:cNvGrpSpPr/>
        <p:nvPr/>
      </p:nvGrpSpPr>
      <p:grpSpPr>
        <a:xfrm>
          <a:off x="0" y="0"/>
          <a:ext cx="0" cy="0"/>
          <a:chOff x="0" y="0"/>
          <a:chExt cx="0" cy="0"/>
        </a:xfrm>
      </p:grpSpPr>
      <p:sp>
        <p:nvSpPr>
          <p:cNvPr id="88" name="Titre de l’ordre du jour"/>
          <p:cNvSpPr txBox="1">
            <a:spLocks noGrp="1"/>
          </p:cNvSpPr>
          <p:nvPr>
            <p:ph type="title" hasCustomPrompt="1"/>
          </p:nvPr>
        </p:nvSpPr>
        <p:spPr>
          <a:xfrm>
            <a:off x="1206500" y="1079500"/>
            <a:ext cx="21971000" cy="1435100"/>
          </a:xfrm>
          <a:prstGeom prst="rect">
            <a:avLst/>
          </a:prstGeom>
        </p:spPr>
        <p:txBody>
          <a:bodyPr/>
          <a:lstStyle/>
          <a:p>
            <a:r>
              <a:t>Titre de l’ordre du jour</a:t>
            </a:r>
          </a:p>
        </p:txBody>
      </p:sp>
      <p:sp>
        <p:nvSpPr>
          <p:cNvPr id="89" name="Texte niveau 1…"/>
          <p:cNvSpPr txBox="1">
            <a:spLocks noGrp="1"/>
          </p:cNvSpPr>
          <p:nvPr>
            <p:ph type="body" sz="quarter" idx="1" hasCustomPrompt="1"/>
          </p:nvPr>
        </p:nvSpPr>
        <p:spPr>
          <a:xfrm>
            <a:off x="1206500" y="2372960"/>
            <a:ext cx="21971000" cy="934782"/>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Sous-titre de l’ordre du jour</a:t>
            </a:r>
          </a:p>
          <a:p>
            <a:pPr lvl="1"/>
            <a:endParaRPr/>
          </a:p>
          <a:p>
            <a:pPr lvl="2"/>
            <a:endParaRPr/>
          </a:p>
          <a:p>
            <a:pPr lvl="3"/>
            <a:endParaRPr/>
          </a:p>
          <a:p>
            <a:pPr lvl="4"/>
            <a:endParaRPr/>
          </a:p>
        </p:txBody>
      </p:sp>
      <p:sp>
        <p:nvSpPr>
          <p:cNvPr id="90" name="Texte niveau 1…"/>
          <p:cNvSpPr txBox="1">
            <a:spLocks noGrp="1"/>
          </p:cNvSpPr>
          <p:nvPr>
            <p:ph type="body" idx="21" hasCustomPrompt="1"/>
          </p:nvPr>
        </p:nvSpPr>
        <p:spPr>
          <a:xfrm>
            <a:off x="1206500" y="4248503"/>
            <a:ext cx="21971000" cy="8256015"/>
          </a:xfrm>
          <a:prstGeom prst="rect">
            <a:avLst/>
          </a:prstGeom>
        </p:spPr>
        <p:txBody>
          <a:bodyPr numCol="1" spcCol="38100"/>
          <a:lstStyle>
            <a:lvl1pPr marL="0" indent="0" defTabSz="825500">
              <a:lnSpc>
                <a:spcPct val="100000"/>
              </a:lnSpc>
              <a:spcBef>
                <a:spcPts val="1800"/>
              </a:spcBef>
              <a:buSzTx/>
              <a:buNone/>
              <a:defRPr sz="5500" spc="-99"/>
            </a:lvl1pPr>
          </a:lstStyle>
          <a:p>
            <a:r>
              <a:t>Rubriques de l’ordre du jour</a:t>
            </a:r>
          </a:p>
        </p:txBody>
      </p:sp>
      <p:sp>
        <p:nvSpPr>
          <p:cNvPr id="9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e niveau 1…"/>
          <p:cNvSpPr txBox="1">
            <a:spLocks noGrp="1"/>
          </p:cNvSpPr>
          <p:nvPr>
            <p:ph type="body" idx="1" hasCustomPrompt="1"/>
          </p:nvPr>
        </p:nvSpPr>
        <p:spPr>
          <a:xfrm>
            <a:off x="1206500" y="4248503"/>
            <a:ext cx="21971000" cy="82560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numCol="2" spcCol="1098550">
            <a:normAutofit/>
          </a:bodyPr>
          <a:lstStyle/>
          <a:p>
            <a:r>
              <a:t>Texte de puce de diapositive</a:t>
            </a:r>
          </a:p>
          <a:p>
            <a:pPr lvl="1"/>
            <a:endParaRPr/>
          </a:p>
          <a:p>
            <a:pPr lvl="2"/>
            <a:endParaRPr/>
          </a:p>
          <a:p>
            <a:pPr lvl="3"/>
            <a:endParaRPr/>
          </a:p>
          <a:p>
            <a:pPr lvl="4"/>
            <a:endParaRPr/>
          </a:p>
        </p:txBody>
      </p:sp>
      <p:sp>
        <p:nvSpPr>
          <p:cNvPr id="3" name="Texte du titre"/>
          <p:cNvSpPr txBox="1">
            <a:spLocks noGrp="1"/>
          </p:cNvSpPr>
          <p:nvPr>
            <p:ph type="title"/>
          </p:nvPr>
        </p:nvSpPr>
        <p:spPr>
          <a:xfrm>
            <a:off x="3653366" y="2743200"/>
            <a:ext cx="19507201" cy="1505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Texte du titre</a:t>
            </a:r>
          </a:p>
        </p:txBody>
      </p:sp>
      <p:sp>
        <p:nvSpPr>
          <p:cNvPr id="4" name="Numéro de diapositive"/>
          <p:cNvSpPr txBox="1">
            <a:spLocks noGrp="1"/>
          </p:cNvSpPr>
          <p:nvPr>
            <p:ph type="sldNum" sz="quarter" idx="2"/>
          </p:nvPr>
        </p:nvSpPr>
        <p:spPr>
          <a:xfrm>
            <a:off x="12001500" y="13080999"/>
            <a:ext cx="368504" cy="374600"/>
          </a:xfrm>
          <a:prstGeom prst="rect">
            <a:avLst/>
          </a:prstGeom>
          <a:ln w="12700">
            <a:miter lim="400000"/>
          </a:ln>
        </p:spPr>
        <p:txBody>
          <a:bodyPr wrap="none" lIns="50800" tIns="50800" rIns="50800" bIns="50800" anchor="b">
            <a:spAutoFit/>
          </a:bodyPr>
          <a:lstStyle>
            <a:lvl1pPr defTabSz="584200">
              <a:defRPr sz="1800">
                <a:solidFill>
                  <a:srgbClr val="000000"/>
                </a:solidFill>
                <a:latin typeface="+mn-lt"/>
                <a:ea typeface="+mn-ea"/>
                <a:cs typeface="+mn-cs"/>
                <a:sym typeface="Helvetica Neue"/>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image" Target="../media/image2.t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image" Target="../media/image3.png"/><Relationship Id="rId1" Type="http://schemas.openxmlformats.org/officeDocument/2006/relationships/slideLayout" Target="../slideLayouts/slideLayout15.xml"/><Relationship Id="rId4" Type="http://schemas.openxmlformats.org/officeDocument/2006/relationships/image" Target="../media/image2.tif"/></Relationships>
</file>

<file path=ppt/slides/_rels/slide5.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tif"/><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tif"/><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tif"/><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tif"/><Relationship Id="rId1" Type="http://schemas.openxmlformats.org/officeDocument/2006/relationships/slideLayout" Target="../slideLayouts/slideLayout15.xml"/><Relationship Id="rId5" Type="http://schemas.openxmlformats.org/officeDocument/2006/relationships/hyperlink" Target="mailto:contact@terreshabitees.fr" TargetMode="External"/><Relationship Id="rId4" Type="http://schemas.openxmlformats.org/officeDocument/2006/relationships/hyperlink" Target="https://forms.gle/6pvWx4PeygAKi8LN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Cap Habitat Coopératif - Habicoop                                                                                    3 Novembre 22"/>
          <p:cNvSpPr txBox="1">
            <a:spLocks noGrp="1"/>
          </p:cNvSpPr>
          <p:nvPr>
            <p:ph type="body" sz="quarter" idx="1"/>
          </p:nvPr>
        </p:nvSpPr>
        <p:spPr>
          <a:xfrm>
            <a:off x="1016923" y="12239011"/>
            <a:ext cx="21971002" cy="636982"/>
          </a:xfrm>
          <a:prstGeom prst="rect">
            <a:avLst/>
          </a:prstGeom>
        </p:spPr>
        <p:txBody>
          <a:bodyPr/>
          <a:lstStyle/>
          <a:p>
            <a:pPr marL="0" lvl="1" indent="452627" defTabSz="817244">
              <a:buSzTx/>
              <a:buNone/>
              <a:defRPr sz="3500"/>
            </a:pPr>
            <a:r>
              <a:t>Cap Habitat Coopératif - Habicoop                                                                                   </a:t>
            </a:r>
          </a:p>
        </p:txBody>
      </p:sp>
      <p:sp>
        <p:nvSpPr>
          <p:cNvPr id="152" name="Terres Habitées"/>
          <p:cNvSpPr txBox="1">
            <a:spLocks noGrp="1"/>
          </p:cNvSpPr>
          <p:nvPr>
            <p:ph type="title"/>
          </p:nvPr>
        </p:nvSpPr>
        <p:spPr>
          <a:xfrm>
            <a:off x="1016920" y="3405208"/>
            <a:ext cx="21971008" cy="4648203"/>
          </a:xfrm>
          <a:prstGeom prst="rect">
            <a:avLst/>
          </a:prstGeom>
        </p:spPr>
        <p:txBody>
          <a:bodyPr/>
          <a:lstStyle>
            <a:lvl1pPr>
              <a:defRPr spc="-300"/>
            </a:lvl1pPr>
          </a:lstStyle>
          <a:p>
            <a:r>
              <a:t>Terres Habitées</a:t>
            </a:r>
          </a:p>
        </p:txBody>
      </p:sp>
      <p:sp>
        <p:nvSpPr>
          <p:cNvPr id="153" name="Foncière citoyenne"/>
          <p:cNvSpPr txBox="1"/>
          <p:nvPr/>
        </p:nvSpPr>
        <p:spPr>
          <a:xfrm>
            <a:off x="2381996" y="7908607"/>
            <a:ext cx="21971002" cy="19050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defTabSz="825500">
              <a:defRPr sz="5500" b="1">
                <a:solidFill>
                  <a:srgbClr val="000000"/>
                </a:solidFill>
                <a:latin typeface="+mn-lt"/>
                <a:ea typeface="+mn-ea"/>
                <a:cs typeface="+mn-cs"/>
                <a:sym typeface="Helvetica Neue"/>
              </a:defRPr>
            </a:lvl1pPr>
          </a:lstStyle>
          <a:p>
            <a:r>
              <a:t>Foncière citoyenne</a:t>
            </a:r>
          </a:p>
        </p:txBody>
      </p:sp>
      <p:pic>
        <p:nvPicPr>
          <p:cNvPr id="154" name="Image" descr="Image"/>
          <p:cNvPicPr>
            <a:picLocks noChangeAspect="1"/>
          </p:cNvPicPr>
          <p:nvPr/>
        </p:nvPicPr>
        <p:blipFill>
          <a:blip r:embed="rId2"/>
          <a:stretch>
            <a:fillRect/>
          </a:stretch>
        </p:blipFill>
        <p:spPr>
          <a:xfrm>
            <a:off x="1443517" y="795515"/>
            <a:ext cx="4909397" cy="3262708"/>
          </a:xfrm>
          <a:prstGeom prst="rect">
            <a:avLst/>
          </a:prstGeom>
          <a:ln w="12700">
            <a:miter lim="400000"/>
          </a:ln>
        </p:spPr>
      </p:pic>
      <p:pic>
        <p:nvPicPr>
          <p:cNvPr id="155" name="Image" descr="Image"/>
          <p:cNvPicPr>
            <a:picLocks noChangeAspect="1"/>
          </p:cNvPicPr>
          <p:nvPr/>
        </p:nvPicPr>
        <p:blipFill>
          <a:blip r:embed="rId3"/>
          <a:stretch>
            <a:fillRect/>
          </a:stretch>
        </p:blipFill>
        <p:spPr>
          <a:xfrm>
            <a:off x="19984121" y="110443"/>
            <a:ext cx="3794447" cy="3794444"/>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Image" descr="Image"/>
          <p:cNvPicPr>
            <a:picLocks noChangeAspect="1"/>
          </p:cNvPicPr>
          <p:nvPr/>
        </p:nvPicPr>
        <p:blipFill>
          <a:blip r:embed="rId2"/>
          <a:stretch>
            <a:fillRect/>
          </a:stretch>
        </p:blipFill>
        <p:spPr>
          <a:xfrm>
            <a:off x="20342997" y="110443"/>
            <a:ext cx="3076694" cy="3076693"/>
          </a:xfrm>
          <a:prstGeom prst="rect">
            <a:avLst/>
          </a:prstGeom>
          <a:ln w="12700">
            <a:miter lim="400000"/>
          </a:ln>
        </p:spPr>
      </p:pic>
      <p:pic>
        <p:nvPicPr>
          <p:cNvPr id="158" name="Image" descr="Image"/>
          <p:cNvPicPr>
            <a:picLocks noChangeAspect="1"/>
          </p:cNvPicPr>
          <p:nvPr/>
        </p:nvPicPr>
        <p:blipFill>
          <a:blip r:embed="rId3"/>
          <a:stretch>
            <a:fillRect/>
          </a:stretch>
        </p:blipFill>
        <p:spPr>
          <a:xfrm>
            <a:off x="1773566" y="457259"/>
            <a:ext cx="3585786" cy="2383056"/>
          </a:xfrm>
          <a:prstGeom prst="rect">
            <a:avLst/>
          </a:prstGeom>
          <a:ln w="12700">
            <a:miter lim="400000"/>
          </a:ln>
        </p:spPr>
      </p:pic>
      <p:sp>
        <p:nvSpPr>
          <p:cNvPr id="159" name="CONTEXTE"/>
          <p:cNvSpPr txBox="1"/>
          <p:nvPr/>
        </p:nvSpPr>
        <p:spPr>
          <a:xfrm>
            <a:off x="1310800" y="3609533"/>
            <a:ext cx="2188846" cy="560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000" b="1">
                <a:latin typeface="+mn-lt"/>
                <a:ea typeface="+mn-ea"/>
                <a:cs typeface="+mn-cs"/>
                <a:sym typeface="Helvetica Neue"/>
              </a:defRPr>
            </a:lvl1pPr>
          </a:lstStyle>
          <a:p>
            <a:r>
              <a:t>CONTEXTE</a:t>
            </a:r>
          </a:p>
        </p:txBody>
      </p:sp>
      <p:sp>
        <p:nvSpPr>
          <p:cNvPr id="160" name="Accès à un logement abordable de plus en plus problématique…"/>
          <p:cNvSpPr txBox="1"/>
          <p:nvPr/>
        </p:nvSpPr>
        <p:spPr>
          <a:xfrm>
            <a:off x="307003" y="4869186"/>
            <a:ext cx="22368652" cy="3365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346509" indent="-346509" algn="l">
              <a:buSzPct val="100000"/>
              <a:buChar char="-"/>
              <a:defRPr sz="3600">
                <a:latin typeface="+mn-lt"/>
                <a:ea typeface="+mn-ea"/>
                <a:cs typeface="+mn-cs"/>
                <a:sym typeface="Helvetica Neue"/>
              </a:defRPr>
            </a:pPr>
            <a:r>
              <a:t>Accès à un logement abordable de plus en plus problématique</a:t>
            </a:r>
          </a:p>
          <a:p>
            <a:pPr marL="346509" indent="-346509" algn="l">
              <a:buSzPct val="100000"/>
              <a:buChar char="-"/>
              <a:defRPr sz="3600">
                <a:latin typeface="+mn-lt"/>
                <a:ea typeface="+mn-ea"/>
                <a:cs typeface="+mn-cs"/>
                <a:sym typeface="Helvetica Neue"/>
              </a:defRPr>
            </a:pPr>
            <a:r>
              <a:t>Augmentation des coûts de construction et des taux d’intérêt : Même le prix coûtant développé par les coopératives devient trop élevé</a:t>
            </a:r>
          </a:p>
          <a:p>
            <a:pPr marL="346509" indent="-346509" algn="l">
              <a:buSzPct val="100000"/>
              <a:buChar char="-"/>
              <a:defRPr sz="3600">
                <a:latin typeface="+mn-lt"/>
                <a:ea typeface="+mn-ea"/>
                <a:cs typeface="+mn-cs"/>
                <a:sym typeface="Helvetica Neue"/>
              </a:defRPr>
            </a:pPr>
            <a:endParaRPr/>
          </a:p>
          <a:p>
            <a:pPr algn="l">
              <a:defRPr sz="3600">
                <a:latin typeface="+mn-lt"/>
                <a:ea typeface="+mn-ea"/>
                <a:cs typeface="+mn-cs"/>
                <a:sym typeface="Helvetica Neue"/>
              </a:defRPr>
            </a:pPr>
            <a:r>
              <a:t>Pour autant, Développement des coopératives d’habitants au national (18 coopératives en fonctionnement, 75 coopératives en projet)</a:t>
            </a:r>
          </a:p>
        </p:txBody>
      </p:sp>
      <p:sp>
        <p:nvSpPr>
          <p:cNvPr id="161" name="RAISON D’ETRE"/>
          <p:cNvSpPr txBox="1"/>
          <p:nvPr/>
        </p:nvSpPr>
        <p:spPr>
          <a:xfrm>
            <a:off x="11061362" y="2014509"/>
            <a:ext cx="3579623" cy="6348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b="1">
                <a:solidFill>
                  <a:schemeClr val="accent1">
                    <a:lumOff val="-9999"/>
                  </a:schemeClr>
                </a:solidFill>
                <a:latin typeface="+mn-lt"/>
                <a:ea typeface="+mn-ea"/>
                <a:cs typeface="+mn-cs"/>
                <a:sym typeface="Helvetica Neue"/>
              </a:defRPr>
            </a:lvl1pPr>
          </a:lstStyle>
          <a:p>
            <a:r>
              <a:t>RAISON D’ETRE</a:t>
            </a:r>
          </a:p>
        </p:txBody>
      </p:sp>
      <p:sp>
        <p:nvSpPr>
          <p:cNvPr id="162" name="Parce que le logement est un droit fondamental, Terres Habitées, conçue par et pour les habitant.e.s, permet l’appropriation collective de foncier.…"/>
          <p:cNvSpPr txBox="1"/>
          <p:nvPr/>
        </p:nvSpPr>
        <p:spPr>
          <a:xfrm>
            <a:off x="303431" y="8924642"/>
            <a:ext cx="23777138" cy="402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0215">
              <a:defRPr sz="5200">
                <a:solidFill>
                  <a:schemeClr val="accent1">
                    <a:lumOff val="-9999"/>
                  </a:schemeClr>
                </a:solidFill>
                <a:latin typeface="+mn-lt"/>
                <a:ea typeface="+mn-ea"/>
                <a:cs typeface="+mn-cs"/>
                <a:sym typeface="Helvetica Neue"/>
              </a:defRPr>
            </a:pPr>
            <a:r>
              <a:t>Parce que le logement est un droit fondamental, Terres Habitées, conçue par et pour les habitant.e.s, permet l’appropriation collective de foncier.  </a:t>
            </a:r>
          </a:p>
          <a:p>
            <a:pPr algn="l" defTabSz="450215">
              <a:defRPr sz="5200">
                <a:solidFill>
                  <a:schemeClr val="accent1">
                    <a:lumOff val="-9999"/>
                  </a:schemeClr>
                </a:solidFill>
                <a:latin typeface="+mn-lt"/>
                <a:ea typeface="+mn-ea"/>
                <a:cs typeface="+mn-cs"/>
                <a:sym typeface="Helvetica Neue"/>
              </a:defRPr>
            </a:pPr>
            <a:endParaRPr/>
          </a:p>
          <a:p>
            <a:pPr algn="l" defTabSz="450215">
              <a:defRPr sz="5200">
                <a:solidFill>
                  <a:schemeClr val="accent1">
                    <a:lumOff val="-9999"/>
                  </a:schemeClr>
                </a:solidFill>
                <a:latin typeface="+mn-lt"/>
                <a:ea typeface="+mn-ea"/>
                <a:cs typeface="+mn-cs"/>
                <a:sym typeface="Helvetica Neue"/>
              </a:defRPr>
            </a:pPr>
            <a:r>
              <a:t>Cette dernière facilite ainsi la création d’habitats à valeur d’usage, coopératifs, écologiques et déconnectés du marché.</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Les sociétés bénéficiaires sont des coopératives d’habitants au sens de la loi ALUR, qu’elles soient soumises à cette dernière ou de droit commun. Elles ont pour objet de sortir le logement du marché et pour cela elles s’engagent à avoir une stratégie vi"/>
          <p:cNvSpPr txBox="1"/>
          <p:nvPr/>
        </p:nvSpPr>
        <p:spPr>
          <a:xfrm>
            <a:off x="483055" y="5265872"/>
            <a:ext cx="23960025" cy="66291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7200" i="1">
                <a:solidFill>
                  <a:srgbClr val="000000"/>
                </a:solidFill>
                <a:latin typeface="+mn-lt"/>
                <a:ea typeface="+mn-ea"/>
                <a:cs typeface="+mn-cs"/>
                <a:sym typeface="Helvetica Neue"/>
              </a:defRPr>
            </a:lvl1pPr>
          </a:lstStyle>
          <a:p>
            <a:r>
              <a:t>Les structures bénéficiaires sont des coopératives d’habitants (loi ALUR, loi de 1947). Elles ont pour objet de sortir le logement du marché et pour cela elles s’engagent à avoir une stratégie visant le modèle purement locatif (sans capitalisation) permettant de tendre vers du bien commun.</a:t>
            </a:r>
          </a:p>
        </p:txBody>
      </p:sp>
      <p:pic>
        <p:nvPicPr>
          <p:cNvPr id="165" name="Image" descr="Image"/>
          <p:cNvPicPr>
            <a:picLocks noChangeAspect="1"/>
          </p:cNvPicPr>
          <p:nvPr/>
        </p:nvPicPr>
        <p:blipFill>
          <a:blip r:embed="rId2"/>
          <a:stretch>
            <a:fillRect/>
          </a:stretch>
        </p:blipFill>
        <p:spPr>
          <a:xfrm>
            <a:off x="1443517" y="795515"/>
            <a:ext cx="4909397" cy="3262708"/>
          </a:xfrm>
          <a:prstGeom prst="rect">
            <a:avLst/>
          </a:prstGeom>
          <a:ln w="12700">
            <a:miter lim="400000"/>
          </a:ln>
        </p:spPr>
      </p:pic>
      <p:pic>
        <p:nvPicPr>
          <p:cNvPr id="166" name="Image" descr="Image"/>
          <p:cNvPicPr>
            <a:picLocks noChangeAspect="1"/>
          </p:cNvPicPr>
          <p:nvPr/>
        </p:nvPicPr>
        <p:blipFill>
          <a:blip r:embed="rId3"/>
          <a:stretch>
            <a:fillRect/>
          </a:stretch>
        </p:blipFill>
        <p:spPr>
          <a:xfrm>
            <a:off x="19984121" y="110443"/>
            <a:ext cx="3794447" cy="3794444"/>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Image" descr="Image"/>
          <p:cNvPicPr>
            <a:picLocks noChangeAspect="1"/>
          </p:cNvPicPr>
          <p:nvPr/>
        </p:nvPicPr>
        <p:blipFill>
          <a:blip r:embed="rId2"/>
          <a:stretch>
            <a:fillRect/>
          </a:stretch>
        </p:blipFill>
        <p:spPr>
          <a:xfrm>
            <a:off x="2319609" y="2901083"/>
            <a:ext cx="18370089" cy="11865181"/>
          </a:xfrm>
          <a:prstGeom prst="rect">
            <a:avLst/>
          </a:prstGeom>
          <a:ln w="12700">
            <a:miter lim="400000"/>
          </a:ln>
        </p:spPr>
      </p:pic>
      <p:pic>
        <p:nvPicPr>
          <p:cNvPr id="169" name="Image" descr="Image"/>
          <p:cNvPicPr>
            <a:picLocks noChangeAspect="1"/>
          </p:cNvPicPr>
          <p:nvPr/>
        </p:nvPicPr>
        <p:blipFill>
          <a:blip r:embed="rId3"/>
          <a:stretch>
            <a:fillRect/>
          </a:stretch>
        </p:blipFill>
        <p:spPr>
          <a:xfrm>
            <a:off x="-49382" y="37219"/>
            <a:ext cx="4909400" cy="3262704"/>
          </a:xfrm>
          <a:prstGeom prst="rect">
            <a:avLst/>
          </a:prstGeom>
          <a:ln w="12700">
            <a:miter lim="400000"/>
          </a:ln>
        </p:spPr>
      </p:pic>
      <p:pic>
        <p:nvPicPr>
          <p:cNvPr id="170" name="Image" descr="Image"/>
          <p:cNvPicPr>
            <a:picLocks noChangeAspect="1"/>
          </p:cNvPicPr>
          <p:nvPr/>
        </p:nvPicPr>
        <p:blipFill>
          <a:blip r:embed="rId4"/>
          <a:stretch>
            <a:fillRect/>
          </a:stretch>
        </p:blipFill>
        <p:spPr>
          <a:xfrm>
            <a:off x="20671327" y="-228651"/>
            <a:ext cx="3794447" cy="3794444"/>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Image" descr="Image"/>
          <p:cNvPicPr>
            <a:picLocks noChangeAspect="1"/>
          </p:cNvPicPr>
          <p:nvPr/>
        </p:nvPicPr>
        <p:blipFill>
          <a:blip r:embed="rId2"/>
          <a:stretch>
            <a:fillRect/>
          </a:stretch>
        </p:blipFill>
        <p:spPr>
          <a:xfrm>
            <a:off x="1443517" y="795515"/>
            <a:ext cx="4909397" cy="3262708"/>
          </a:xfrm>
          <a:prstGeom prst="rect">
            <a:avLst/>
          </a:prstGeom>
          <a:ln w="12700">
            <a:miter lim="400000"/>
          </a:ln>
        </p:spPr>
      </p:pic>
      <p:pic>
        <p:nvPicPr>
          <p:cNvPr id="173" name="Image" descr="Image"/>
          <p:cNvPicPr>
            <a:picLocks noChangeAspect="1"/>
          </p:cNvPicPr>
          <p:nvPr/>
        </p:nvPicPr>
        <p:blipFill>
          <a:blip r:embed="rId3"/>
          <a:stretch>
            <a:fillRect/>
          </a:stretch>
        </p:blipFill>
        <p:spPr>
          <a:xfrm>
            <a:off x="19984121" y="110443"/>
            <a:ext cx="3794447" cy="3794444"/>
          </a:xfrm>
          <a:prstGeom prst="rect">
            <a:avLst/>
          </a:prstGeom>
          <a:ln w="12700">
            <a:miter lim="400000"/>
          </a:ln>
        </p:spPr>
      </p:pic>
      <p:pic>
        <p:nvPicPr>
          <p:cNvPr id="174" name="Image" descr="Image"/>
          <p:cNvPicPr>
            <a:picLocks noChangeAspect="1"/>
          </p:cNvPicPr>
          <p:nvPr/>
        </p:nvPicPr>
        <p:blipFill>
          <a:blip r:embed="rId4"/>
          <a:stretch>
            <a:fillRect/>
          </a:stretch>
        </p:blipFill>
        <p:spPr>
          <a:xfrm>
            <a:off x="-1129932" y="3701210"/>
            <a:ext cx="21842763" cy="6977090"/>
          </a:xfrm>
          <a:prstGeom prst="rect">
            <a:avLst/>
          </a:prstGeom>
          <a:ln w="12700">
            <a:miter lim="400000"/>
          </a:ln>
        </p:spPr>
      </p:pic>
      <p:sp>
        <p:nvSpPr>
          <p:cNvPr id="175" name="Le logement est totalement déconnecté du marché, aussi bien au niveau des parts sociales détenues que du montant de la redevance, contribution versée par les coopérateurs au titre de l’usage du logement.…"/>
          <p:cNvSpPr txBox="1"/>
          <p:nvPr/>
        </p:nvSpPr>
        <p:spPr>
          <a:xfrm>
            <a:off x="1037068" y="11162117"/>
            <a:ext cx="22309866" cy="19197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just">
              <a:defRPr sz="3000">
                <a:latin typeface="+mn-lt"/>
                <a:ea typeface="+mn-ea"/>
                <a:cs typeface="+mn-cs"/>
                <a:sym typeface="Helvetica Neue"/>
              </a:defRPr>
            </a:pPr>
            <a:r>
              <a:t>Le logement est totalement déconnecté du marché, aussi bien au niveau des parts sociales détenues que du montant de la redevance, contribution versée par les coopérateurs au titre de l’usage du logement.</a:t>
            </a:r>
          </a:p>
          <a:p>
            <a:pPr algn="just">
              <a:defRPr sz="3000">
                <a:latin typeface="+mn-lt"/>
                <a:ea typeface="+mn-ea"/>
                <a:cs typeface="+mn-cs"/>
                <a:sym typeface="Helvetica Neue"/>
              </a:defRPr>
            </a:pPr>
            <a:endParaRPr/>
          </a:p>
          <a:p>
            <a:pPr algn="just">
              <a:defRPr sz="3000">
                <a:latin typeface="+mn-lt"/>
                <a:ea typeface="+mn-ea"/>
                <a:cs typeface="+mn-cs"/>
                <a:sym typeface="Helvetica Neue"/>
              </a:defRPr>
            </a:pPr>
            <a:r>
              <a:t>Diminuer l’impact du foncier dans les charges facilite l’équilibre financier : c’est l’objectif de TERRES HABITEES</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Image" descr="Image"/>
          <p:cNvPicPr>
            <a:picLocks noChangeAspect="1"/>
          </p:cNvPicPr>
          <p:nvPr/>
        </p:nvPicPr>
        <p:blipFill>
          <a:blip r:embed="rId2"/>
          <a:stretch>
            <a:fillRect/>
          </a:stretch>
        </p:blipFill>
        <p:spPr>
          <a:xfrm>
            <a:off x="1301335" y="795515"/>
            <a:ext cx="4909400" cy="3262708"/>
          </a:xfrm>
          <a:prstGeom prst="rect">
            <a:avLst/>
          </a:prstGeom>
          <a:ln w="12700">
            <a:miter lim="400000"/>
          </a:ln>
        </p:spPr>
      </p:pic>
      <p:pic>
        <p:nvPicPr>
          <p:cNvPr id="178" name="Image" descr="Image"/>
          <p:cNvPicPr>
            <a:picLocks noChangeAspect="1"/>
          </p:cNvPicPr>
          <p:nvPr/>
        </p:nvPicPr>
        <p:blipFill>
          <a:blip r:embed="rId3"/>
          <a:stretch>
            <a:fillRect/>
          </a:stretch>
        </p:blipFill>
        <p:spPr>
          <a:xfrm>
            <a:off x="19984121" y="110443"/>
            <a:ext cx="3794447" cy="3794444"/>
          </a:xfrm>
          <a:prstGeom prst="rect">
            <a:avLst/>
          </a:prstGeom>
          <a:ln w="12700">
            <a:miter lim="400000"/>
          </a:ln>
        </p:spPr>
      </p:pic>
      <p:sp>
        <p:nvSpPr>
          <p:cNvPr id="179" name="Montage envisagé :…"/>
          <p:cNvSpPr txBox="1">
            <a:spLocks noGrp="1"/>
          </p:cNvSpPr>
          <p:nvPr>
            <p:ph type="title" idx="4294967295"/>
          </p:nvPr>
        </p:nvSpPr>
        <p:spPr>
          <a:xfrm>
            <a:off x="7129954" y="2149942"/>
            <a:ext cx="21971008" cy="1555714"/>
          </a:xfrm>
          <a:prstGeom prst="rect">
            <a:avLst/>
          </a:prstGeom>
        </p:spPr>
        <p:txBody>
          <a:bodyPr anchor="ctr"/>
          <a:lstStyle/>
          <a:p>
            <a:pPr defTabSz="1097252">
              <a:defRPr sz="5200" b="0" spc="-200">
                <a:latin typeface="Helvetica Neue Medium"/>
                <a:ea typeface="Helvetica Neue Medium"/>
                <a:cs typeface="Helvetica Neue Medium"/>
                <a:sym typeface="Helvetica Neue Medium"/>
              </a:defRPr>
            </a:pPr>
            <a:r>
              <a:t>Fonctionnement de TERRES HABITEES </a:t>
            </a:r>
            <a:endParaRPr spc="-104"/>
          </a:p>
          <a:p>
            <a:pPr defTabSz="1097252">
              <a:defRPr sz="5200" b="0" spc="-200">
                <a:latin typeface="Helvetica Neue Medium"/>
                <a:ea typeface="Helvetica Neue Medium"/>
                <a:cs typeface="Helvetica Neue Medium"/>
                <a:sym typeface="Helvetica Neue Medium"/>
              </a:defRPr>
            </a:pPr>
            <a:r>
              <a:t>société en commandite par actions</a:t>
            </a:r>
          </a:p>
        </p:txBody>
      </p:sp>
      <p:sp>
        <p:nvSpPr>
          <p:cNvPr id="180" name="Homme"/>
          <p:cNvSpPr/>
          <p:nvPr/>
        </p:nvSpPr>
        <p:spPr>
          <a:xfrm>
            <a:off x="17125364" y="4838083"/>
            <a:ext cx="838739" cy="2136221"/>
          </a:xfrm>
          <a:custGeom>
            <a:avLst/>
            <a:gdLst/>
            <a:ahLst/>
            <a:cxnLst>
              <a:cxn ang="0">
                <a:pos x="wd2" y="hd2"/>
              </a:cxn>
              <a:cxn ang="5400000">
                <a:pos x="wd2" y="hd2"/>
              </a:cxn>
              <a:cxn ang="10800000">
                <a:pos x="wd2" y="hd2"/>
              </a:cxn>
              <a:cxn ang="16200000">
                <a:pos x="wd2" y="hd2"/>
              </a:cxn>
            </a:cxnLst>
            <a:rect l="0" t="0" r="r" b="b"/>
            <a:pathLst>
              <a:path w="21470" h="21502" extrusionOk="0">
                <a:moveTo>
                  <a:pt x="10246" y="9"/>
                </a:moveTo>
                <a:cubicBezTo>
                  <a:pt x="9651" y="38"/>
                  <a:pt x="9052" y="141"/>
                  <a:pt x="8490" y="330"/>
                </a:cubicBezTo>
                <a:cubicBezTo>
                  <a:pt x="7409" y="696"/>
                  <a:pt x="7827" y="1470"/>
                  <a:pt x="7827" y="1470"/>
                </a:cubicBezTo>
                <a:cubicBezTo>
                  <a:pt x="7827" y="1470"/>
                  <a:pt x="7467" y="1471"/>
                  <a:pt x="7689" y="1836"/>
                </a:cubicBezTo>
                <a:cubicBezTo>
                  <a:pt x="7827" y="2068"/>
                  <a:pt x="7730" y="2121"/>
                  <a:pt x="8174" y="2196"/>
                </a:cubicBezTo>
                <a:cubicBezTo>
                  <a:pt x="8285" y="2476"/>
                  <a:pt x="8629" y="2492"/>
                  <a:pt x="8629" y="2982"/>
                </a:cubicBezTo>
                <a:cubicBezTo>
                  <a:pt x="8629" y="2987"/>
                  <a:pt x="8355" y="2977"/>
                  <a:pt x="8161" y="3133"/>
                </a:cubicBezTo>
                <a:cubicBezTo>
                  <a:pt x="8106" y="3176"/>
                  <a:pt x="8049" y="3321"/>
                  <a:pt x="7827" y="3358"/>
                </a:cubicBezTo>
                <a:cubicBezTo>
                  <a:pt x="6842" y="3541"/>
                  <a:pt x="4636" y="3730"/>
                  <a:pt x="4095" y="3940"/>
                </a:cubicBezTo>
                <a:cubicBezTo>
                  <a:pt x="3332" y="4236"/>
                  <a:pt x="185" y="6556"/>
                  <a:pt x="185" y="6782"/>
                </a:cubicBezTo>
                <a:cubicBezTo>
                  <a:pt x="185" y="7132"/>
                  <a:pt x="112" y="7368"/>
                  <a:pt x="306" y="7545"/>
                </a:cubicBezTo>
                <a:cubicBezTo>
                  <a:pt x="1138" y="8299"/>
                  <a:pt x="2140" y="9547"/>
                  <a:pt x="3388" y="10138"/>
                </a:cubicBezTo>
                <a:cubicBezTo>
                  <a:pt x="3555" y="10219"/>
                  <a:pt x="3874" y="10312"/>
                  <a:pt x="4290" y="10365"/>
                </a:cubicBezTo>
                <a:cubicBezTo>
                  <a:pt x="4706" y="10419"/>
                  <a:pt x="5414" y="10538"/>
                  <a:pt x="5400" y="10635"/>
                </a:cubicBezTo>
                <a:cubicBezTo>
                  <a:pt x="5261" y="11506"/>
                  <a:pt x="4984" y="13594"/>
                  <a:pt x="4775" y="14590"/>
                </a:cubicBezTo>
                <a:cubicBezTo>
                  <a:pt x="4637" y="15241"/>
                  <a:pt x="4526" y="15983"/>
                  <a:pt x="4429" y="16446"/>
                </a:cubicBezTo>
                <a:cubicBezTo>
                  <a:pt x="4262" y="17243"/>
                  <a:pt x="4221" y="18179"/>
                  <a:pt x="3666" y="19164"/>
                </a:cubicBezTo>
                <a:cubicBezTo>
                  <a:pt x="3416" y="19616"/>
                  <a:pt x="2972" y="20213"/>
                  <a:pt x="3250" y="20213"/>
                </a:cubicBezTo>
                <a:cubicBezTo>
                  <a:pt x="2833" y="20611"/>
                  <a:pt x="1236" y="20826"/>
                  <a:pt x="432" y="20912"/>
                </a:cubicBezTo>
                <a:cubicBezTo>
                  <a:pt x="154" y="20939"/>
                  <a:pt x="-25" y="21042"/>
                  <a:pt x="3" y="21155"/>
                </a:cubicBezTo>
                <a:lnTo>
                  <a:pt x="29" y="21224"/>
                </a:lnTo>
                <a:cubicBezTo>
                  <a:pt x="43" y="21310"/>
                  <a:pt x="324" y="21343"/>
                  <a:pt x="393" y="21343"/>
                </a:cubicBezTo>
                <a:cubicBezTo>
                  <a:pt x="837" y="21375"/>
                  <a:pt x="2207" y="21460"/>
                  <a:pt x="3206" y="21304"/>
                </a:cubicBezTo>
                <a:cubicBezTo>
                  <a:pt x="4371" y="21127"/>
                  <a:pt x="5857" y="21246"/>
                  <a:pt x="7008" y="21187"/>
                </a:cubicBezTo>
                <a:cubicBezTo>
                  <a:pt x="7355" y="21170"/>
                  <a:pt x="7398" y="20691"/>
                  <a:pt x="7259" y="20470"/>
                </a:cubicBezTo>
                <a:cubicBezTo>
                  <a:pt x="7218" y="20406"/>
                  <a:pt x="7134" y="20374"/>
                  <a:pt x="7134" y="20374"/>
                </a:cubicBezTo>
                <a:lnTo>
                  <a:pt x="7190" y="20411"/>
                </a:lnTo>
                <a:cubicBezTo>
                  <a:pt x="7773" y="20433"/>
                  <a:pt x="8367" y="17904"/>
                  <a:pt x="8742" y="15859"/>
                </a:cubicBezTo>
                <a:cubicBezTo>
                  <a:pt x="8908" y="14998"/>
                  <a:pt x="10033" y="13115"/>
                  <a:pt x="10394" y="12496"/>
                </a:cubicBezTo>
                <a:cubicBezTo>
                  <a:pt x="10421" y="12442"/>
                  <a:pt x="10630" y="12442"/>
                  <a:pt x="10658" y="12496"/>
                </a:cubicBezTo>
                <a:cubicBezTo>
                  <a:pt x="10880" y="12986"/>
                  <a:pt x="11168" y="14030"/>
                  <a:pt x="11473" y="14756"/>
                </a:cubicBezTo>
                <a:cubicBezTo>
                  <a:pt x="11542" y="14923"/>
                  <a:pt x="11753" y="15563"/>
                  <a:pt x="11781" y="15967"/>
                </a:cubicBezTo>
                <a:cubicBezTo>
                  <a:pt x="11892" y="17205"/>
                  <a:pt x="11572" y="19841"/>
                  <a:pt x="12002" y="20174"/>
                </a:cubicBezTo>
                <a:cubicBezTo>
                  <a:pt x="12002" y="20174"/>
                  <a:pt x="11906" y="20681"/>
                  <a:pt x="11490" y="21052"/>
                </a:cubicBezTo>
                <a:cubicBezTo>
                  <a:pt x="10908" y="21574"/>
                  <a:pt x="13763" y="21579"/>
                  <a:pt x="14568" y="21380"/>
                </a:cubicBezTo>
                <a:cubicBezTo>
                  <a:pt x="15608" y="21127"/>
                  <a:pt x="14986" y="20681"/>
                  <a:pt x="15028" y="20487"/>
                </a:cubicBezTo>
                <a:cubicBezTo>
                  <a:pt x="15125" y="20315"/>
                  <a:pt x="15333" y="20315"/>
                  <a:pt x="15444" y="19949"/>
                </a:cubicBezTo>
                <a:cubicBezTo>
                  <a:pt x="15763" y="18840"/>
                  <a:pt x="15485" y="17441"/>
                  <a:pt x="15513" y="16317"/>
                </a:cubicBezTo>
                <a:cubicBezTo>
                  <a:pt x="15527" y="15945"/>
                  <a:pt x="15886" y="15229"/>
                  <a:pt x="15886" y="14228"/>
                </a:cubicBezTo>
                <a:cubicBezTo>
                  <a:pt x="15886" y="13222"/>
                  <a:pt x="15888" y="12329"/>
                  <a:pt x="15721" y="11430"/>
                </a:cubicBezTo>
                <a:cubicBezTo>
                  <a:pt x="15610" y="10838"/>
                  <a:pt x="16110" y="10801"/>
                  <a:pt x="15652" y="10043"/>
                </a:cubicBezTo>
                <a:cubicBezTo>
                  <a:pt x="17247" y="10107"/>
                  <a:pt x="17453" y="10053"/>
                  <a:pt x="17967" y="9800"/>
                </a:cubicBezTo>
                <a:cubicBezTo>
                  <a:pt x="19312" y="9122"/>
                  <a:pt x="20798" y="7584"/>
                  <a:pt x="21062" y="7320"/>
                </a:cubicBezTo>
                <a:cubicBezTo>
                  <a:pt x="21575" y="7277"/>
                  <a:pt x="21546" y="6845"/>
                  <a:pt x="21296" y="6533"/>
                </a:cubicBezTo>
                <a:cubicBezTo>
                  <a:pt x="21226" y="6452"/>
                  <a:pt x="20909" y="6464"/>
                  <a:pt x="20854" y="6383"/>
                </a:cubicBezTo>
                <a:cubicBezTo>
                  <a:pt x="20424" y="5754"/>
                  <a:pt x="17691" y="4301"/>
                  <a:pt x="17247" y="3989"/>
                </a:cubicBezTo>
                <a:cubicBezTo>
                  <a:pt x="16859" y="3714"/>
                  <a:pt x="14264" y="3515"/>
                  <a:pt x="13376" y="3380"/>
                </a:cubicBezTo>
                <a:cubicBezTo>
                  <a:pt x="13237" y="3359"/>
                  <a:pt x="13085" y="3299"/>
                  <a:pt x="13029" y="3246"/>
                </a:cubicBezTo>
                <a:cubicBezTo>
                  <a:pt x="13001" y="3224"/>
                  <a:pt x="12988" y="3203"/>
                  <a:pt x="12960" y="3182"/>
                </a:cubicBezTo>
                <a:cubicBezTo>
                  <a:pt x="12724" y="2983"/>
                  <a:pt x="12392" y="2988"/>
                  <a:pt x="12392" y="2988"/>
                </a:cubicBezTo>
                <a:cubicBezTo>
                  <a:pt x="12350" y="2838"/>
                  <a:pt x="12319" y="2713"/>
                  <a:pt x="12444" y="2627"/>
                </a:cubicBezTo>
                <a:cubicBezTo>
                  <a:pt x="12610" y="2503"/>
                  <a:pt x="12750" y="2363"/>
                  <a:pt x="12847" y="2218"/>
                </a:cubicBezTo>
                <a:cubicBezTo>
                  <a:pt x="13041" y="2202"/>
                  <a:pt x="13196" y="2212"/>
                  <a:pt x="13376" y="1932"/>
                </a:cubicBezTo>
                <a:cubicBezTo>
                  <a:pt x="13445" y="1809"/>
                  <a:pt x="13748" y="1481"/>
                  <a:pt x="13276" y="1470"/>
                </a:cubicBezTo>
                <a:cubicBezTo>
                  <a:pt x="13373" y="1244"/>
                  <a:pt x="13679" y="443"/>
                  <a:pt x="12500" y="271"/>
                </a:cubicBezTo>
                <a:cubicBezTo>
                  <a:pt x="12154" y="222"/>
                  <a:pt x="12141" y="152"/>
                  <a:pt x="11989" y="125"/>
                </a:cubicBezTo>
                <a:cubicBezTo>
                  <a:pt x="11434" y="22"/>
                  <a:pt x="10841" y="-21"/>
                  <a:pt x="10246" y="9"/>
                </a:cubicBezTo>
                <a:close/>
                <a:moveTo>
                  <a:pt x="16042" y="6037"/>
                </a:moveTo>
                <a:cubicBezTo>
                  <a:pt x="16175" y="6059"/>
                  <a:pt x="16316" y="6122"/>
                  <a:pt x="16371" y="6146"/>
                </a:cubicBezTo>
                <a:cubicBezTo>
                  <a:pt x="17342" y="6566"/>
                  <a:pt x="18104" y="6824"/>
                  <a:pt x="18201" y="6954"/>
                </a:cubicBezTo>
                <a:cubicBezTo>
                  <a:pt x="18270" y="7185"/>
                  <a:pt x="18326" y="7448"/>
                  <a:pt x="18326" y="7448"/>
                </a:cubicBezTo>
                <a:cubicBezTo>
                  <a:pt x="18326" y="7448"/>
                  <a:pt x="17454" y="9004"/>
                  <a:pt x="17052" y="9123"/>
                </a:cubicBezTo>
                <a:cubicBezTo>
                  <a:pt x="16802" y="9204"/>
                  <a:pt x="15790" y="8945"/>
                  <a:pt x="15236" y="8971"/>
                </a:cubicBezTo>
                <a:cubicBezTo>
                  <a:pt x="15236" y="8702"/>
                  <a:pt x="15249" y="8449"/>
                  <a:pt x="15305" y="7949"/>
                </a:cubicBezTo>
                <a:cubicBezTo>
                  <a:pt x="15374" y="7346"/>
                  <a:pt x="15692" y="6442"/>
                  <a:pt x="15747" y="6173"/>
                </a:cubicBezTo>
                <a:cubicBezTo>
                  <a:pt x="15782" y="6033"/>
                  <a:pt x="15908" y="6015"/>
                  <a:pt x="16042" y="6037"/>
                </a:cubicBezTo>
                <a:close/>
                <a:moveTo>
                  <a:pt x="5001" y="6052"/>
                </a:moveTo>
                <a:cubicBezTo>
                  <a:pt x="5137" y="6042"/>
                  <a:pt x="5286" y="6073"/>
                  <a:pt x="5317" y="6130"/>
                </a:cubicBezTo>
                <a:cubicBezTo>
                  <a:pt x="5456" y="6388"/>
                  <a:pt x="5454" y="6739"/>
                  <a:pt x="5551" y="7132"/>
                </a:cubicBezTo>
                <a:cubicBezTo>
                  <a:pt x="5704" y="7751"/>
                  <a:pt x="5968" y="8368"/>
                  <a:pt x="5898" y="8734"/>
                </a:cubicBezTo>
                <a:cubicBezTo>
                  <a:pt x="5870" y="8917"/>
                  <a:pt x="5912" y="9090"/>
                  <a:pt x="5898" y="9106"/>
                </a:cubicBezTo>
                <a:cubicBezTo>
                  <a:pt x="5898" y="9106"/>
                  <a:pt x="5413" y="9294"/>
                  <a:pt x="5205" y="9321"/>
                </a:cubicBezTo>
                <a:cubicBezTo>
                  <a:pt x="4899" y="9354"/>
                  <a:pt x="4593" y="9461"/>
                  <a:pt x="4537" y="9429"/>
                </a:cubicBezTo>
                <a:cubicBezTo>
                  <a:pt x="4149" y="9149"/>
                  <a:pt x="3152" y="7621"/>
                  <a:pt x="3042" y="7384"/>
                </a:cubicBezTo>
                <a:cubicBezTo>
                  <a:pt x="3097" y="7250"/>
                  <a:pt x="3139" y="7061"/>
                  <a:pt x="3167" y="6964"/>
                </a:cubicBezTo>
                <a:cubicBezTo>
                  <a:pt x="3181" y="6921"/>
                  <a:pt x="3206" y="6883"/>
                  <a:pt x="3276" y="6851"/>
                </a:cubicBezTo>
                <a:cubicBezTo>
                  <a:pt x="3539" y="6700"/>
                  <a:pt x="4330" y="6259"/>
                  <a:pt x="4871" y="6076"/>
                </a:cubicBezTo>
                <a:cubicBezTo>
                  <a:pt x="4909" y="6062"/>
                  <a:pt x="4955" y="6056"/>
                  <a:pt x="5001" y="6052"/>
                </a:cubicBezTo>
                <a:close/>
              </a:path>
            </a:pathLst>
          </a:custGeom>
          <a:solidFill>
            <a:srgbClr val="FFFFFF"/>
          </a:solidFill>
          <a:ln w="25400">
            <a:solidFill>
              <a:srgbClr val="4F81BD"/>
            </a:solidFill>
          </a:ln>
          <a:effectLst>
            <a:outerShdw blurRad="38100" dist="23000" dir="5400000" rotWithShape="0">
              <a:srgbClr val="000000">
                <a:alpha val="35000"/>
              </a:srgbClr>
            </a:outerShdw>
          </a:effectLst>
        </p:spPr>
        <p:txBody>
          <a:bodyPr lIns="50800" tIns="50800" rIns="50800" bIns="50800" anchor="ctr"/>
          <a:lstStyle/>
          <a:p>
            <a:pPr algn="l" defTabSz="457200">
              <a:defRPr sz="1800">
                <a:solidFill>
                  <a:srgbClr val="000000"/>
                </a:solidFill>
                <a:latin typeface="Calibri"/>
                <a:ea typeface="Calibri"/>
                <a:cs typeface="Calibri"/>
                <a:sym typeface="Calibri"/>
              </a:defRPr>
            </a:pPr>
            <a:endParaRPr/>
          </a:p>
        </p:txBody>
      </p:sp>
      <p:sp>
        <p:nvSpPr>
          <p:cNvPr id="181" name="Femme"/>
          <p:cNvSpPr/>
          <p:nvPr/>
        </p:nvSpPr>
        <p:spPr>
          <a:xfrm>
            <a:off x="15997097" y="4923630"/>
            <a:ext cx="864875" cy="2136491"/>
          </a:xfrm>
          <a:custGeom>
            <a:avLst/>
            <a:gdLst/>
            <a:ahLst/>
            <a:cxnLst>
              <a:cxn ang="0">
                <a:pos x="wd2" y="hd2"/>
              </a:cxn>
              <a:cxn ang="5400000">
                <a:pos x="wd2" y="hd2"/>
              </a:cxn>
              <a:cxn ang="10800000">
                <a:pos x="wd2" y="hd2"/>
              </a:cxn>
              <a:cxn ang="16200000">
                <a:pos x="wd2" y="hd2"/>
              </a:cxn>
            </a:cxnLst>
            <a:rect l="0" t="0" r="r" b="b"/>
            <a:pathLst>
              <a:path w="21387" h="21451" extrusionOk="0">
                <a:moveTo>
                  <a:pt x="10767" y="3"/>
                </a:moveTo>
                <a:cubicBezTo>
                  <a:pt x="10163" y="-15"/>
                  <a:pt x="9173" y="50"/>
                  <a:pt x="8379" y="485"/>
                </a:cubicBezTo>
                <a:cubicBezTo>
                  <a:pt x="7869" y="770"/>
                  <a:pt x="7992" y="989"/>
                  <a:pt x="7147" y="1709"/>
                </a:cubicBezTo>
                <a:cubicBezTo>
                  <a:pt x="6047" y="2649"/>
                  <a:pt x="7909" y="2821"/>
                  <a:pt x="6636" y="3320"/>
                </a:cubicBezTo>
                <a:cubicBezTo>
                  <a:pt x="6113" y="3525"/>
                  <a:pt x="6502" y="3869"/>
                  <a:pt x="6502" y="3869"/>
                </a:cubicBezTo>
                <a:cubicBezTo>
                  <a:pt x="6394" y="3885"/>
                  <a:pt x="6207" y="3880"/>
                  <a:pt x="6099" y="3896"/>
                </a:cubicBezTo>
                <a:cubicBezTo>
                  <a:pt x="5550" y="3950"/>
                  <a:pt x="4864" y="4024"/>
                  <a:pt x="4314" y="4395"/>
                </a:cubicBezTo>
                <a:cubicBezTo>
                  <a:pt x="3537" y="4916"/>
                  <a:pt x="1662" y="6006"/>
                  <a:pt x="254" y="6893"/>
                </a:cubicBezTo>
                <a:cubicBezTo>
                  <a:pt x="241" y="6904"/>
                  <a:pt x="226" y="6914"/>
                  <a:pt x="212" y="6920"/>
                </a:cubicBezTo>
                <a:cubicBezTo>
                  <a:pt x="186" y="6941"/>
                  <a:pt x="160" y="6962"/>
                  <a:pt x="133" y="6978"/>
                </a:cubicBezTo>
                <a:cubicBezTo>
                  <a:pt x="-28" y="7113"/>
                  <a:pt x="-54" y="7253"/>
                  <a:pt x="120" y="7398"/>
                </a:cubicBezTo>
                <a:cubicBezTo>
                  <a:pt x="402" y="7629"/>
                  <a:pt x="494" y="7843"/>
                  <a:pt x="883" y="8241"/>
                </a:cubicBezTo>
                <a:cubicBezTo>
                  <a:pt x="1258" y="8633"/>
                  <a:pt x="2132" y="9064"/>
                  <a:pt x="2789" y="9483"/>
                </a:cubicBezTo>
                <a:cubicBezTo>
                  <a:pt x="2950" y="9591"/>
                  <a:pt x="2935" y="9681"/>
                  <a:pt x="3351" y="9923"/>
                </a:cubicBezTo>
                <a:cubicBezTo>
                  <a:pt x="3579" y="10057"/>
                  <a:pt x="3967" y="10040"/>
                  <a:pt x="3820" y="10040"/>
                </a:cubicBezTo>
                <a:cubicBezTo>
                  <a:pt x="4182" y="10051"/>
                  <a:pt x="4546" y="10004"/>
                  <a:pt x="4532" y="10025"/>
                </a:cubicBezTo>
                <a:cubicBezTo>
                  <a:pt x="4331" y="10627"/>
                  <a:pt x="4437" y="11347"/>
                  <a:pt x="4692" y="12094"/>
                </a:cubicBezTo>
                <a:cubicBezTo>
                  <a:pt x="4839" y="12561"/>
                  <a:pt x="6473" y="15069"/>
                  <a:pt x="6527" y="15493"/>
                </a:cubicBezTo>
                <a:cubicBezTo>
                  <a:pt x="6688" y="17357"/>
                  <a:pt x="7279" y="18781"/>
                  <a:pt x="7641" y="19603"/>
                </a:cubicBezTo>
                <a:cubicBezTo>
                  <a:pt x="7668" y="19651"/>
                  <a:pt x="7723" y="19673"/>
                  <a:pt x="7763" y="19673"/>
                </a:cubicBezTo>
                <a:cubicBezTo>
                  <a:pt x="7790" y="19673"/>
                  <a:pt x="7857" y="19684"/>
                  <a:pt x="7951" y="19700"/>
                </a:cubicBezTo>
                <a:cubicBezTo>
                  <a:pt x="7965" y="20098"/>
                  <a:pt x="8258" y="20001"/>
                  <a:pt x="7775" y="20313"/>
                </a:cubicBezTo>
                <a:cubicBezTo>
                  <a:pt x="7494" y="20495"/>
                  <a:pt x="6838" y="20688"/>
                  <a:pt x="6891" y="21026"/>
                </a:cubicBezTo>
                <a:cubicBezTo>
                  <a:pt x="6905" y="21150"/>
                  <a:pt x="6973" y="21215"/>
                  <a:pt x="7214" y="21307"/>
                </a:cubicBezTo>
                <a:cubicBezTo>
                  <a:pt x="7536" y="21419"/>
                  <a:pt x="8649" y="21585"/>
                  <a:pt x="9694" y="21268"/>
                </a:cubicBezTo>
                <a:cubicBezTo>
                  <a:pt x="10231" y="21107"/>
                  <a:pt x="9893" y="20801"/>
                  <a:pt x="10000" y="20672"/>
                </a:cubicBezTo>
                <a:cubicBezTo>
                  <a:pt x="10148" y="20511"/>
                  <a:pt x="10348" y="20420"/>
                  <a:pt x="10214" y="20027"/>
                </a:cubicBezTo>
                <a:cubicBezTo>
                  <a:pt x="10187" y="19947"/>
                  <a:pt x="10096" y="19803"/>
                  <a:pt x="10042" y="19690"/>
                </a:cubicBezTo>
                <a:cubicBezTo>
                  <a:pt x="10176" y="19669"/>
                  <a:pt x="10281" y="19642"/>
                  <a:pt x="10281" y="19609"/>
                </a:cubicBezTo>
                <a:cubicBezTo>
                  <a:pt x="10294" y="19174"/>
                  <a:pt x="10309" y="18942"/>
                  <a:pt x="10268" y="18287"/>
                </a:cubicBezTo>
                <a:cubicBezTo>
                  <a:pt x="10228" y="17798"/>
                  <a:pt x="10243" y="17454"/>
                  <a:pt x="10176" y="16944"/>
                </a:cubicBezTo>
                <a:cubicBezTo>
                  <a:pt x="10109" y="16390"/>
                  <a:pt x="10015" y="16449"/>
                  <a:pt x="9908" y="15896"/>
                </a:cubicBezTo>
                <a:cubicBezTo>
                  <a:pt x="9868" y="15660"/>
                  <a:pt x="9825" y="15434"/>
                  <a:pt x="9879" y="15193"/>
                </a:cubicBezTo>
                <a:cubicBezTo>
                  <a:pt x="9892" y="15101"/>
                  <a:pt x="9987" y="14456"/>
                  <a:pt x="10000" y="14365"/>
                </a:cubicBezTo>
                <a:cubicBezTo>
                  <a:pt x="10027" y="13312"/>
                  <a:pt x="10097" y="12899"/>
                  <a:pt x="10231" y="11852"/>
                </a:cubicBezTo>
                <a:cubicBezTo>
                  <a:pt x="10257" y="11766"/>
                  <a:pt x="10376" y="11717"/>
                  <a:pt x="10469" y="11803"/>
                </a:cubicBezTo>
                <a:cubicBezTo>
                  <a:pt x="11207" y="12464"/>
                  <a:pt x="11555" y="12812"/>
                  <a:pt x="12145" y="13452"/>
                </a:cubicBezTo>
                <a:cubicBezTo>
                  <a:pt x="12615" y="13962"/>
                  <a:pt x="13770" y="15290"/>
                  <a:pt x="13851" y="15532"/>
                </a:cubicBezTo>
                <a:cubicBezTo>
                  <a:pt x="13985" y="15978"/>
                  <a:pt x="14184" y="16417"/>
                  <a:pt x="14345" y="16965"/>
                </a:cubicBezTo>
                <a:cubicBezTo>
                  <a:pt x="14640" y="17948"/>
                  <a:pt x="15661" y="19270"/>
                  <a:pt x="15795" y="19517"/>
                </a:cubicBezTo>
                <a:cubicBezTo>
                  <a:pt x="15822" y="19565"/>
                  <a:pt x="15834" y="19592"/>
                  <a:pt x="15874" y="19630"/>
                </a:cubicBezTo>
                <a:cubicBezTo>
                  <a:pt x="15888" y="19640"/>
                  <a:pt x="16007" y="19658"/>
                  <a:pt x="16168" y="19663"/>
                </a:cubicBezTo>
                <a:cubicBezTo>
                  <a:pt x="16221" y="19851"/>
                  <a:pt x="16234" y="20173"/>
                  <a:pt x="15912" y="20420"/>
                </a:cubicBezTo>
                <a:cubicBezTo>
                  <a:pt x="15631" y="20641"/>
                  <a:pt x="16113" y="20946"/>
                  <a:pt x="16113" y="20946"/>
                </a:cubicBezTo>
                <a:cubicBezTo>
                  <a:pt x="16408" y="21042"/>
                  <a:pt x="16743" y="21091"/>
                  <a:pt x="17186" y="21080"/>
                </a:cubicBezTo>
                <a:cubicBezTo>
                  <a:pt x="17615" y="21075"/>
                  <a:pt x="17884" y="21161"/>
                  <a:pt x="17978" y="21187"/>
                </a:cubicBezTo>
                <a:cubicBezTo>
                  <a:pt x="18031" y="21204"/>
                  <a:pt x="18057" y="21209"/>
                  <a:pt x="18057" y="21209"/>
                </a:cubicBezTo>
                <a:cubicBezTo>
                  <a:pt x="18057" y="21209"/>
                  <a:pt x="19373" y="21440"/>
                  <a:pt x="20848" y="21344"/>
                </a:cubicBezTo>
                <a:cubicBezTo>
                  <a:pt x="21478" y="21317"/>
                  <a:pt x="21546" y="21161"/>
                  <a:pt x="21104" y="20946"/>
                </a:cubicBezTo>
                <a:cubicBezTo>
                  <a:pt x="20447" y="20618"/>
                  <a:pt x="19682" y="20571"/>
                  <a:pt x="19361" y="20367"/>
                </a:cubicBezTo>
                <a:cubicBezTo>
                  <a:pt x="18771" y="19991"/>
                  <a:pt x="18409" y="19910"/>
                  <a:pt x="18288" y="19620"/>
                </a:cubicBezTo>
                <a:cubicBezTo>
                  <a:pt x="18449" y="19598"/>
                  <a:pt x="18543" y="19583"/>
                  <a:pt x="18543" y="19583"/>
                </a:cubicBezTo>
                <a:cubicBezTo>
                  <a:pt x="18543" y="19583"/>
                  <a:pt x="18461" y="19087"/>
                  <a:pt x="18368" y="18765"/>
                </a:cubicBezTo>
                <a:cubicBezTo>
                  <a:pt x="18126" y="17922"/>
                  <a:pt x="18046" y="17332"/>
                  <a:pt x="17965" y="16870"/>
                </a:cubicBezTo>
                <a:cubicBezTo>
                  <a:pt x="17831" y="16053"/>
                  <a:pt x="17360" y="15671"/>
                  <a:pt x="17253" y="15402"/>
                </a:cubicBezTo>
                <a:cubicBezTo>
                  <a:pt x="16851" y="14452"/>
                  <a:pt x="16690" y="14372"/>
                  <a:pt x="16449" y="13378"/>
                </a:cubicBezTo>
                <a:cubicBezTo>
                  <a:pt x="16408" y="13195"/>
                  <a:pt x="16221" y="11911"/>
                  <a:pt x="15912" y="11159"/>
                </a:cubicBezTo>
                <a:cubicBezTo>
                  <a:pt x="15738" y="10734"/>
                  <a:pt x="15405" y="10370"/>
                  <a:pt x="15137" y="9967"/>
                </a:cubicBezTo>
                <a:cubicBezTo>
                  <a:pt x="15218" y="10096"/>
                  <a:pt x="15269" y="9913"/>
                  <a:pt x="15564" y="9886"/>
                </a:cubicBezTo>
                <a:cubicBezTo>
                  <a:pt x="16208" y="9832"/>
                  <a:pt x="16476" y="9686"/>
                  <a:pt x="16838" y="9498"/>
                </a:cubicBezTo>
                <a:cubicBezTo>
                  <a:pt x="17723" y="9020"/>
                  <a:pt x="20312" y="7812"/>
                  <a:pt x="20714" y="7469"/>
                </a:cubicBezTo>
                <a:cubicBezTo>
                  <a:pt x="20888" y="7318"/>
                  <a:pt x="21195" y="7000"/>
                  <a:pt x="21208" y="6839"/>
                </a:cubicBezTo>
                <a:cubicBezTo>
                  <a:pt x="21222" y="6646"/>
                  <a:pt x="20727" y="6421"/>
                  <a:pt x="20580" y="6292"/>
                </a:cubicBezTo>
                <a:cubicBezTo>
                  <a:pt x="20379" y="6120"/>
                  <a:pt x="19881" y="5825"/>
                  <a:pt x="19599" y="5669"/>
                </a:cubicBezTo>
                <a:cubicBezTo>
                  <a:pt x="18889" y="5277"/>
                  <a:pt x="18528" y="5179"/>
                  <a:pt x="17496" y="4690"/>
                </a:cubicBezTo>
                <a:cubicBezTo>
                  <a:pt x="17335" y="4615"/>
                  <a:pt x="16586" y="4008"/>
                  <a:pt x="15862" y="3884"/>
                </a:cubicBezTo>
                <a:cubicBezTo>
                  <a:pt x="15192" y="3766"/>
                  <a:pt x="13968" y="3767"/>
                  <a:pt x="13968" y="3767"/>
                </a:cubicBezTo>
                <a:cubicBezTo>
                  <a:pt x="14116" y="3536"/>
                  <a:pt x="13620" y="3418"/>
                  <a:pt x="13620" y="3149"/>
                </a:cubicBezTo>
                <a:cubicBezTo>
                  <a:pt x="13620" y="2607"/>
                  <a:pt x="15057" y="2853"/>
                  <a:pt x="13729" y="1365"/>
                </a:cubicBezTo>
                <a:cubicBezTo>
                  <a:pt x="13595" y="1220"/>
                  <a:pt x="13324" y="554"/>
                  <a:pt x="12426" y="334"/>
                </a:cubicBezTo>
                <a:cubicBezTo>
                  <a:pt x="12305" y="302"/>
                  <a:pt x="12051" y="279"/>
                  <a:pt x="11957" y="236"/>
                </a:cubicBezTo>
                <a:cubicBezTo>
                  <a:pt x="11796" y="172"/>
                  <a:pt x="11555" y="87"/>
                  <a:pt x="11219" y="38"/>
                </a:cubicBezTo>
                <a:cubicBezTo>
                  <a:pt x="11126" y="25"/>
                  <a:pt x="10968" y="9"/>
                  <a:pt x="10767" y="3"/>
                </a:cubicBezTo>
                <a:close/>
                <a:moveTo>
                  <a:pt x="15514" y="5645"/>
                </a:moveTo>
                <a:cubicBezTo>
                  <a:pt x="15647" y="5640"/>
                  <a:pt x="15796" y="5665"/>
                  <a:pt x="15967" y="5723"/>
                </a:cubicBezTo>
                <a:cubicBezTo>
                  <a:pt x="16731" y="5981"/>
                  <a:pt x="18812" y="6904"/>
                  <a:pt x="18812" y="7022"/>
                </a:cubicBezTo>
                <a:cubicBezTo>
                  <a:pt x="18812" y="7113"/>
                  <a:pt x="18490" y="7365"/>
                  <a:pt x="17806" y="7838"/>
                </a:cubicBezTo>
                <a:cubicBezTo>
                  <a:pt x="17350" y="8155"/>
                  <a:pt x="16894" y="8365"/>
                  <a:pt x="16264" y="8763"/>
                </a:cubicBezTo>
                <a:cubicBezTo>
                  <a:pt x="16224" y="8790"/>
                  <a:pt x="15967" y="8972"/>
                  <a:pt x="15686" y="8961"/>
                </a:cubicBezTo>
                <a:cubicBezTo>
                  <a:pt x="15686" y="8961"/>
                  <a:pt x="15299" y="8919"/>
                  <a:pt x="14923" y="8817"/>
                </a:cubicBezTo>
                <a:cubicBezTo>
                  <a:pt x="14575" y="8720"/>
                  <a:pt x="14186" y="8736"/>
                  <a:pt x="14186" y="8758"/>
                </a:cubicBezTo>
                <a:cubicBezTo>
                  <a:pt x="14186" y="8763"/>
                  <a:pt x="13824" y="8521"/>
                  <a:pt x="13851" y="8021"/>
                </a:cubicBezTo>
                <a:cubicBezTo>
                  <a:pt x="13891" y="7054"/>
                  <a:pt x="14277" y="6722"/>
                  <a:pt x="14559" y="6340"/>
                </a:cubicBezTo>
                <a:cubicBezTo>
                  <a:pt x="14861" y="5938"/>
                  <a:pt x="15116" y="5661"/>
                  <a:pt x="15514" y="5645"/>
                </a:cubicBezTo>
                <a:close/>
                <a:moveTo>
                  <a:pt x="5395" y="5887"/>
                </a:moveTo>
                <a:cubicBezTo>
                  <a:pt x="5545" y="5876"/>
                  <a:pt x="5689" y="5902"/>
                  <a:pt x="5722" y="6028"/>
                </a:cubicBezTo>
                <a:cubicBezTo>
                  <a:pt x="5749" y="6120"/>
                  <a:pt x="5832" y="6280"/>
                  <a:pt x="5886" y="6414"/>
                </a:cubicBezTo>
                <a:cubicBezTo>
                  <a:pt x="6060" y="6844"/>
                  <a:pt x="6366" y="6931"/>
                  <a:pt x="6393" y="7210"/>
                </a:cubicBezTo>
                <a:cubicBezTo>
                  <a:pt x="6527" y="8430"/>
                  <a:pt x="5806" y="8382"/>
                  <a:pt x="5404" y="8919"/>
                </a:cubicBezTo>
                <a:cubicBezTo>
                  <a:pt x="5337" y="8903"/>
                  <a:pt x="4707" y="8988"/>
                  <a:pt x="4130" y="9095"/>
                </a:cubicBezTo>
                <a:cubicBezTo>
                  <a:pt x="3419" y="8778"/>
                  <a:pt x="3068" y="7651"/>
                  <a:pt x="2559" y="7281"/>
                </a:cubicBezTo>
                <a:cubicBezTo>
                  <a:pt x="2291" y="7082"/>
                  <a:pt x="3164" y="6834"/>
                  <a:pt x="3807" y="6544"/>
                </a:cubicBezTo>
                <a:cubicBezTo>
                  <a:pt x="4304" y="6323"/>
                  <a:pt x="4516" y="6228"/>
                  <a:pt x="5052" y="5964"/>
                </a:cubicBezTo>
                <a:cubicBezTo>
                  <a:pt x="5092" y="5946"/>
                  <a:pt x="5246" y="5898"/>
                  <a:pt x="5395" y="5887"/>
                </a:cubicBezTo>
                <a:close/>
              </a:path>
            </a:pathLst>
          </a:custGeom>
          <a:solidFill>
            <a:srgbClr val="FFFFFF"/>
          </a:solidFill>
          <a:ln w="25400">
            <a:solidFill>
              <a:srgbClr val="4F81BD"/>
            </a:solidFill>
          </a:ln>
          <a:effectLst>
            <a:outerShdw blurRad="38100" dist="23000" dir="5400000" rotWithShape="0">
              <a:srgbClr val="000000">
                <a:alpha val="35000"/>
              </a:srgbClr>
            </a:outerShdw>
          </a:effectLst>
        </p:spPr>
        <p:txBody>
          <a:bodyPr lIns="50800" tIns="50800" rIns="50800" bIns="50800" anchor="ctr"/>
          <a:lstStyle/>
          <a:p>
            <a:pPr algn="l" defTabSz="457200">
              <a:defRPr sz="1800">
                <a:solidFill>
                  <a:srgbClr val="000000"/>
                </a:solidFill>
                <a:latin typeface="Calibri"/>
                <a:ea typeface="Calibri"/>
                <a:cs typeface="Calibri"/>
                <a:sym typeface="Calibri"/>
              </a:defRPr>
            </a:pPr>
            <a:endParaRPr/>
          </a:p>
        </p:txBody>
      </p:sp>
      <p:sp>
        <p:nvSpPr>
          <p:cNvPr id="182" name="Commanditaires :…"/>
          <p:cNvSpPr txBox="1"/>
          <p:nvPr/>
        </p:nvSpPr>
        <p:spPr>
          <a:xfrm>
            <a:off x="19210419" y="5586255"/>
            <a:ext cx="4293322" cy="22326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l" defTabSz="457200">
              <a:defRPr sz="2900" b="1" u="sng">
                <a:solidFill>
                  <a:srgbClr val="011993"/>
                </a:solidFill>
                <a:latin typeface="Calibri"/>
                <a:ea typeface="Calibri"/>
                <a:cs typeface="Calibri"/>
                <a:sym typeface="Calibri"/>
              </a:defRPr>
            </a:pPr>
            <a:r>
              <a:t>Commanditaires</a:t>
            </a:r>
            <a:r>
              <a:rPr u="none"/>
              <a:t> :</a:t>
            </a:r>
          </a:p>
          <a:p>
            <a:pPr algn="l" defTabSz="457200">
              <a:defRPr sz="2900" b="1">
                <a:solidFill>
                  <a:srgbClr val="011993"/>
                </a:solidFill>
                <a:latin typeface="Calibri"/>
                <a:ea typeface="Calibri"/>
                <a:cs typeface="Calibri"/>
                <a:sym typeface="Calibri"/>
              </a:defRPr>
            </a:pPr>
            <a:r>
              <a:t>Citoyens </a:t>
            </a:r>
          </a:p>
          <a:p>
            <a:pPr algn="l" defTabSz="457200">
              <a:defRPr sz="2900" b="1">
                <a:solidFill>
                  <a:srgbClr val="011993"/>
                </a:solidFill>
                <a:latin typeface="Calibri"/>
                <a:ea typeface="Calibri"/>
                <a:cs typeface="Calibri"/>
                <a:sym typeface="Calibri"/>
              </a:defRPr>
            </a:pPr>
            <a:r>
              <a:t>Institutions, banques…</a:t>
            </a:r>
          </a:p>
          <a:p>
            <a:pPr algn="l" defTabSz="457200">
              <a:defRPr sz="2900" b="1">
                <a:solidFill>
                  <a:srgbClr val="011993"/>
                </a:solidFill>
                <a:latin typeface="Calibri"/>
                <a:ea typeface="Calibri"/>
                <a:cs typeface="Calibri"/>
                <a:sym typeface="Calibri"/>
              </a:defRPr>
            </a:pPr>
            <a:r>
              <a:t>Fondation de France, Fondations …</a:t>
            </a:r>
          </a:p>
        </p:txBody>
      </p:sp>
      <p:sp>
        <p:nvSpPr>
          <p:cNvPr id="183" name="Commandité:…"/>
          <p:cNvSpPr txBox="1"/>
          <p:nvPr/>
        </p:nvSpPr>
        <p:spPr>
          <a:xfrm>
            <a:off x="3988544" y="5308698"/>
            <a:ext cx="4305076" cy="15229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l" defTabSz="457200">
              <a:defRPr sz="3300" b="1" u="sng">
                <a:solidFill>
                  <a:srgbClr val="011993"/>
                </a:solidFill>
                <a:latin typeface="Calibri"/>
                <a:ea typeface="Calibri"/>
                <a:cs typeface="Calibri"/>
                <a:sym typeface="Calibri"/>
              </a:defRPr>
            </a:pPr>
            <a:r>
              <a:t>Commandité</a:t>
            </a:r>
            <a:r>
              <a:rPr u="none"/>
              <a:t>:</a:t>
            </a:r>
          </a:p>
          <a:p>
            <a:pPr algn="l" defTabSz="457200">
              <a:defRPr sz="3300" b="1">
                <a:solidFill>
                  <a:srgbClr val="011993"/>
                </a:solidFill>
                <a:latin typeface="Calibri"/>
                <a:ea typeface="Calibri"/>
                <a:cs typeface="Calibri"/>
                <a:sym typeface="Calibri"/>
              </a:defRPr>
            </a:pPr>
            <a:r>
              <a:t>Habicoop</a:t>
            </a:r>
          </a:p>
          <a:p>
            <a:pPr algn="l" defTabSz="457200">
              <a:defRPr sz="3300" b="1">
                <a:solidFill>
                  <a:srgbClr val="011993"/>
                </a:solidFill>
                <a:latin typeface="Calibri"/>
                <a:ea typeface="Calibri"/>
                <a:cs typeface="Calibri"/>
                <a:sym typeface="Calibri"/>
              </a:defRPr>
            </a:pPr>
            <a:r>
              <a:t>Cap Habitat Coopératif</a:t>
            </a:r>
          </a:p>
        </p:txBody>
      </p:sp>
      <p:sp>
        <p:nvSpPr>
          <p:cNvPr id="184" name="Tirelire"/>
          <p:cNvSpPr/>
          <p:nvPr/>
        </p:nvSpPr>
        <p:spPr>
          <a:xfrm>
            <a:off x="10049630" y="7649788"/>
            <a:ext cx="4516705" cy="2574170"/>
          </a:xfrm>
          <a:custGeom>
            <a:avLst/>
            <a:gdLst/>
            <a:ahLst/>
            <a:cxnLst>
              <a:cxn ang="0">
                <a:pos x="wd2" y="hd2"/>
              </a:cxn>
              <a:cxn ang="5400000">
                <a:pos x="wd2" y="hd2"/>
              </a:cxn>
              <a:cxn ang="10800000">
                <a:pos x="wd2" y="hd2"/>
              </a:cxn>
              <a:cxn ang="16200000">
                <a:pos x="wd2" y="hd2"/>
              </a:cxn>
            </a:cxnLst>
            <a:rect l="0" t="0" r="r" b="b"/>
            <a:pathLst>
              <a:path w="21164" h="21600" extrusionOk="0">
                <a:moveTo>
                  <a:pt x="12587" y="0"/>
                </a:moveTo>
                <a:cubicBezTo>
                  <a:pt x="8555" y="0"/>
                  <a:pt x="6723" y="2256"/>
                  <a:pt x="6086" y="3315"/>
                </a:cubicBezTo>
                <a:cubicBezTo>
                  <a:pt x="5935" y="3565"/>
                  <a:pt x="5683" y="3543"/>
                  <a:pt x="5548" y="3269"/>
                </a:cubicBezTo>
                <a:cubicBezTo>
                  <a:pt x="5210" y="2580"/>
                  <a:pt x="4579" y="1527"/>
                  <a:pt x="3884" y="1527"/>
                </a:cubicBezTo>
                <a:cubicBezTo>
                  <a:pt x="2850" y="1527"/>
                  <a:pt x="3652" y="4548"/>
                  <a:pt x="3652" y="4548"/>
                </a:cubicBezTo>
                <a:cubicBezTo>
                  <a:pt x="3652" y="4548"/>
                  <a:pt x="2493" y="5921"/>
                  <a:pt x="2229" y="7581"/>
                </a:cubicBezTo>
                <a:cubicBezTo>
                  <a:pt x="2033" y="8805"/>
                  <a:pt x="641" y="8562"/>
                  <a:pt x="364" y="8562"/>
                </a:cubicBezTo>
                <a:cubicBezTo>
                  <a:pt x="-65" y="8562"/>
                  <a:pt x="-90" y="9711"/>
                  <a:pt x="162" y="10817"/>
                </a:cubicBezTo>
                <a:cubicBezTo>
                  <a:pt x="414" y="11924"/>
                  <a:pt x="1121" y="12374"/>
                  <a:pt x="1121" y="12374"/>
                </a:cubicBezTo>
                <a:cubicBezTo>
                  <a:pt x="995" y="12579"/>
                  <a:pt x="940" y="12757"/>
                  <a:pt x="1397" y="13358"/>
                </a:cubicBezTo>
                <a:cubicBezTo>
                  <a:pt x="1708" y="13767"/>
                  <a:pt x="2573" y="15312"/>
                  <a:pt x="4854" y="16551"/>
                </a:cubicBezTo>
                <a:cubicBezTo>
                  <a:pt x="5082" y="16675"/>
                  <a:pt x="5218" y="17057"/>
                  <a:pt x="5167" y="17439"/>
                </a:cubicBezTo>
                <a:lnTo>
                  <a:pt x="4702" y="20912"/>
                </a:lnTo>
                <a:cubicBezTo>
                  <a:pt x="4655" y="21267"/>
                  <a:pt x="4822" y="21600"/>
                  <a:pt x="5046" y="21600"/>
                </a:cubicBezTo>
                <a:lnTo>
                  <a:pt x="6770" y="21600"/>
                </a:lnTo>
                <a:cubicBezTo>
                  <a:pt x="6952" y="21600"/>
                  <a:pt x="7117" y="21432"/>
                  <a:pt x="7195" y="21165"/>
                </a:cubicBezTo>
                <a:lnTo>
                  <a:pt x="8037" y="18272"/>
                </a:lnTo>
                <a:cubicBezTo>
                  <a:pt x="8124" y="17974"/>
                  <a:pt x="8318" y="17798"/>
                  <a:pt x="8520" y="17839"/>
                </a:cubicBezTo>
                <a:cubicBezTo>
                  <a:pt x="9682" y="18075"/>
                  <a:pt x="11029" y="18218"/>
                  <a:pt x="12587" y="18218"/>
                </a:cubicBezTo>
                <a:cubicBezTo>
                  <a:pt x="13307" y="18218"/>
                  <a:pt x="13973" y="18115"/>
                  <a:pt x="14586" y="17928"/>
                </a:cubicBezTo>
                <a:cubicBezTo>
                  <a:pt x="14785" y="17867"/>
                  <a:pt x="14987" y="18016"/>
                  <a:pt x="15087" y="18304"/>
                </a:cubicBezTo>
                <a:lnTo>
                  <a:pt x="16087" y="21210"/>
                </a:lnTo>
                <a:cubicBezTo>
                  <a:pt x="16170" y="21452"/>
                  <a:pt x="16326" y="21600"/>
                  <a:pt x="16497" y="21600"/>
                </a:cubicBezTo>
                <a:lnTo>
                  <a:pt x="18243" y="21600"/>
                </a:lnTo>
                <a:cubicBezTo>
                  <a:pt x="18466" y="21600"/>
                  <a:pt x="18632" y="21267"/>
                  <a:pt x="18585" y="20912"/>
                </a:cubicBezTo>
                <a:lnTo>
                  <a:pt x="17934" y="16027"/>
                </a:lnTo>
                <a:cubicBezTo>
                  <a:pt x="17898" y="15757"/>
                  <a:pt x="17954" y="15477"/>
                  <a:pt x="18081" y="15293"/>
                </a:cubicBezTo>
                <a:cubicBezTo>
                  <a:pt x="19709" y="12937"/>
                  <a:pt x="20209" y="9534"/>
                  <a:pt x="19579" y="6535"/>
                </a:cubicBezTo>
                <a:cubicBezTo>
                  <a:pt x="19542" y="6361"/>
                  <a:pt x="19606" y="6175"/>
                  <a:pt x="19716" y="6132"/>
                </a:cubicBezTo>
                <a:cubicBezTo>
                  <a:pt x="20422" y="5855"/>
                  <a:pt x="21510" y="5137"/>
                  <a:pt x="21057" y="3409"/>
                </a:cubicBezTo>
                <a:cubicBezTo>
                  <a:pt x="21016" y="3254"/>
                  <a:pt x="20894" y="3213"/>
                  <a:pt x="20817" y="3325"/>
                </a:cubicBezTo>
                <a:cubicBezTo>
                  <a:pt x="20744" y="3432"/>
                  <a:pt x="20690" y="3550"/>
                  <a:pt x="20648" y="3659"/>
                </a:cubicBezTo>
                <a:cubicBezTo>
                  <a:pt x="20608" y="3765"/>
                  <a:pt x="20510" y="3756"/>
                  <a:pt x="20481" y="3640"/>
                </a:cubicBezTo>
                <a:cubicBezTo>
                  <a:pt x="20393" y="3281"/>
                  <a:pt x="20178" y="2828"/>
                  <a:pt x="19658" y="2927"/>
                </a:cubicBezTo>
                <a:cubicBezTo>
                  <a:pt x="19214" y="3013"/>
                  <a:pt x="19022" y="3455"/>
                  <a:pt x="18950" y="3944"/>
                </a:cubicBezTo>
                <a:cubicBezTo>
                  <a:pt x="18926" y="4113"/>
                  <a:pt x="18794" y="4163"/>
                  <a:pt x="18727" y="4027"/>
                </a:cubicBezTo>
                <a:cubicBezTo>
                  <a:pt x="17574" y="1683"/>
                  <a:pt x="15528" y="0"/>
                  <a:pt x="12587" y="0"/>
                </a:cubicBezTo>
                <a:close/>
                <a:moveTo>
                  <a:pt x="12448" y="1027"/>
                </a:moveTo>
                <a:cubicBezTo>
                  <a:pt x="13136" y="1027"/>
                  <a:pt x="13772" y="1163"/>
                  <a:pt x="14343" y="1427"/>
                </a:cubicBezTo>
                <a:cubicBezTo>
                  <a:pt x="14395" y="1452"/>
                  <a:pt x="14423" y="1545"/>
                  <a:pt x="14402" y="1626"/>
                </a:cubicBezTo>
                <a:lnTo>
                  <a:pt x="14271" y="2126"/>
                </a:lnTo>
                <a:cubicBezTo>
                  <a:pt x="14254" y="2195"/>
                  <a:pt x="14208" y="2230"/>
                  <a:pt x="14164" y="2210"/>
                </a:cubicBezTo>
                <a:cubicBezTo>
                  <a:pt x="13649" y="1978"/>
                  <a:pt x="13073" y="1858"/>
                  <a:pt x="12448" y="1858"/>
                </a:cubicBezTo>
                <a:cubicBezTo>
                  <a:pt x="11524" y="1858"/>
                  <a:pt x="10708" y="2034"/>
                  <a:pt x="10012" y="2382"/>
                </a:cubicBezTo>
                <a:cubicBezTo>
                  <a:pt x="9968" y="2404"/>
                  <a:pt x="9920" y="2371"/>
                  <a:pt x="9902" y="2301"/>
                </a:cubicBezTo>
                <a:lnTo>
                  <a:pt x="9773" y="1801"/>
                </a:lnTo>
                <a:cubicBezTo>
                  <a:pt x="9752" y="1721"/>
                  <a:pt x="9776" y="1628"/>
                  <a:pt x="9827" y="1602"/>
                </a:cubicBezTo>
                <a:cubicBezTo>
                  <a:pt x="10483" y="1268"/>
                  <a:pt x="11341" y="1027"/>
                  <a:pt x="12448" y="1027"/>
                </a:cubicBezTo>
                <a:close/>
                <a:moveTo>
                  <a:pt x="19754" y="3828"/>
                </a:moveTo>
                <a:cubicBezTo>
                  <a:pt x="19782" y="3821"/>
                  <a:pt x="19813" y="3823"/>
                  <a:pt x="19842" y="3836"/>
                </a:cubicBezTo>
                <a:cubicBezTo>
                  <a:pt x="19958" y="3890"/>
                  <a:pt x="20023" y="4100"/>
                  <a:pt x="19987" y="4307"/>
                </a:cubicBezTo>
                <a:cubicBezTo>
                  <a:pt x="19929" y="4638"/>
                  <a:pt x="19691" y="4699"/>
                  <a:pt x="19691" y="4699"/>
                </a:cubicBezTo>
                <a:cubicBezTo>
                  <a:pt x="19691" y="4699"/>
                  <a:pt x="19502" y="4478"/>
                  <a:pt x="19565" y="4113"/>
                </a:cubicBezTo>
                <a:cubicBezTo>
                  <a:pt x="19592" y="3958"/>
                  <a:pt x="19669" y="3850"/>
                  <a:pt x="19754" y="3828"/>
                </a:cubicBezTo>
                <a:close/>
              </a:path>
            </a:pathLst>
          </a:custGeom>
          <a:solidFill>
            <a:srgbClr val="FFFFFF"/>
          </a:solidFill>
          <a:ln w="25400">
            <a:solidFill>
              <a:srgbClr val="4F81BD"/>
            </a:solidFill>
          </a:ln>
          <a:effectLst>
            <a:outerShdw blurRad="38100" dist="23000" dir="5400000" rotWithShape="0">
              <a:srgbClr val="000000">
                <a:alpha val="35000"/>
              </a:srgbClr>
            </a:outerShdw>
          </a:effectLst>
        </p:spPr>
        <p:txBody>
          <a:bodyPr lIns="50800" tIns="50800" rIns="50800" bIns="50800" anchor="ctr"/>
          <a:lstStyle/>
          <a:p>
            <a:pPr algn="l" defTabSz="457200">
              <a:defRPr sz="1800">
                <a:solidFill>
                  <a:srgbClr val="000000"/>
                </a:solidFill>
                <a:latin typeface="Calibri"/>
                <a:ea typeface="Calibri"/>
                <a:cs typeface="Calibri"/>
                <a:sym typeface="Calibri"/>
              </a:defRPr>
            </a:pPr>
            <a:endParaRPr/>
          </a:p>
        </p:txBody>
      </p:sp>
      <p:sp>
        <p:nvSpPr>
          <p:cNvPr id="185" name="SCA"/>
          <p:cNvSpPr txBox="1"/>
          <p:nvPr/>
        </p:nvSpPr>
        <p:spPr>
          <a:xfrm>
            <a:off x="11649740" y="8359633"/>
            <a:ext cx="1897318" cy="9725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l" defTabSz="457200">
              <a:defRPr sz="3000" b="1">
                <a:solidFill>
                  <a:srgbClr val="005493"/>
                </a:solidFill>
                <a:latin typeface="Calibri"/>
                <a:ea typeface="Calibri"/>
                <a:cs typeface="Calibri"/>
                <a:sym typeface="Calibri"/>
              </a:defRPr>
            </a:lvl1pPr>
          </a:lstStyle>
          <a:p>
            <a:r>
              <a:t>Terres Habitées </a:t>
            </a:r>
          </a:p>
        </p:txBody>
      </p:sp>
      <p:sp>
        <p:nvSpPr>
          <p:cNvPr id="186" name="Ligne"/>
          <p:cNvSpPr/>
          <p:nvPr/>
        </p:nvSpPr>
        <p:spPr>
          <a:xfrm>
            <a:off x="8762728" y="6849619"/>
            <a:ext cx="1203173" cy="682721"/>
          </a:xfrm>
          <a:prstGeom prst="line">
            <a:avLst/>
          </a:prstGeom>
          <a:ln w="254000">
            <a:solidFill>
              <a:srgbClr val="4F81BD"/>
            </a:solidFill>
            <a:tailEnd type="triangle"/>
          </a:ln>
          <a:effectLst>
            <a:outerShdw blurRad="38100" dist="20000" dir="5400000" rotWithShape="0">
              <a:srgbClr val="000000">
                <a:alpha val="38000"/>
              </a:srgbClr>
            </a:outerShdw>
          </a:effectLst>
        </p:spPr>
        <p:txBody>
          <a:bodyPr lIns="45718" tIns="45718" rIns="45718" bIns="45718"/>
          <a:lstStyle/>
          <a:p>
            <a:endParaRPr/>
          </a:p>
        </p:txBody>
      </p:sp>
      <p:sp>
        <p:nvSpPr>
          <p:cNvPr id="187" name="Ligne"/>
          <p:cNvSpPr/>
          <p:nvPr/>
        </p:nvSpPr>
        <p:spPr>
          <a:xfrm flipH="1">
            <a:off x="8972174" y="9766057"/>
            <a:ext cx="875291" cy="671483"/>
          </a:xfrm>
          <a:prstGeom prst="line">
            <a:avLst/>
          </a:prstGeom>
          <a:ln w="254000">
            <a:solidFill>
              <a:srgbClr val="FF9300"/>
            </a:solidFill>
            <a:tailEnd type="triangle"/>
          </a:ln>
          <a:effectLst>
            <a:outerShdw blurRad="38100" dist="20000" dir="5400000" rotWithShape="0">
              <a:srgbClr val="000000">
                <a:alpha val="38000"/>
              </a:srgbClr>
            </a:outerShdw>
          </a:effectLst>
        </p:spPr>
        <p:txBody>
          <a:bodyPr lIns="45718" tIns="45718" rIns="45718" bIns="45718"/>
          <a:lstStyle/>
          <a:p>
            <a:endParaRPr/>
          </a:p>
        </p:txBody>
      </p:sp>
      <p:sp>
        <p:nvSpPr>
          <p:cNvPr id="188" name="Achète X€"/>
          <p:cNvSpPr txBox="1"/>
          <p:nvPr/>
        </p:nvSpPr>
        <p:spPr>
          <a:xfrm>
            <a:off x="6158853" y="10372128"/>
            <a:ext cx="2047254" cy="4546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l" defTabSz="457200">
              <a:defRPr sz="2900" b="1">
                <a:solidFill>
                  <a:srgbClr val="FF9300"/>
                </a:solidFill>
                <a:latin typeface="Calibri"/>
                <a:ea typeface="Calibri"/>
                <a:cs typeface="Calibri"/>
                <a:sym typeface="Calibri"/>
              </a:defRPr>
            </a:lvl1pPr>
          </a:lstStyle>
          <a:p>
            <a:r>
              <a:t>Achète X€</a:t>
            </a:r>
          </a:p>
        </p:txBody>
      </p:sp>
      <p:sp>
        <p:nvSpPr>
          <p:cNvPr id="189" name="Met à bail (X/99 ans ) moyennant un loyer auprès de la coopérative"/>
          <p:cNvSpPr txBox="1"/>
          <p:nvPr/>
        </p:nvSpPr>
        <p:spPr>
          <a:xfrm>
            <a:off x="15747764" y="10177904"/>
            <a:ext cx="4305081" cy="13436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l" defTabSz="457200">
              <a:defRPr sz="2900" b="1">
                <a:solidFill>
                  <a:srgbClr val="FF9300"/>
                </a:solidFill>
                <a:latin typeface="Calibri"/>
                <a:ea typeface="Calibri"/>
                <a:cs typeface="Calibri"/>
                <a:sym typeface="Calibri"/>
              </a:defRPr>
            </a:lvl1pPr>
          </a:lstStyle>
          <a:p>
            <a:r>
              <a:t>Met à bail (/99 ans ) moyennant un loyer auprès de la coopérative</a:t>
            </a:r>
          </a:p>
        </p:txBody>
      </p:sp>
      <p:sp>
        <p:nvSpPr>
          <p:cNvPr id="190" name="Immeuble"/>
          <p:cNvSpPr/>
          <p:nvPr/>
        </p:nvSpPr>
        <p:spPr>
          <a:xfrm>
            <a:off x="20271559" y="10685998"/>
            <a:ext cx="1700877" cy="13310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35"/>
                </a:lnTo>
                <a:lnTo>
                  <a:pt x="651" y="1535"/>
                </a:lnTo>
                <a:lnTo>
                  <a:pt x="651" y="18128"/>
                </a:lnTo>
                <a:lnTo>
                  <a:pt x="7648" y="18128"/>
                </a:lnTo>
                <a:lnTo>
                  <a:pt x="7648" y="18831"/>
                </a:lnTo>
                <a:lnTo>
                  <a:pt x="651" y="18831"/>
                </a:lnTo>
                <a:lnTo>
                  <a:pt x="651" y="21600"/>
                </a:lnTo>
                <a:lnTo>
                  <a:pt x="9152" y="21600"/>
                </a:lnTo>
                <a:lnTo>
                  <a:pt x="9152" y="18128"/>
                </a:lnTo>
                <a:lnTo>
                  <a:pt x="10545" y="18128"/>
                </a:lnTo>
                <a:lnTo>
                  <a:pt x="10545" y="21600"/>
                </a:lnTo>
                <a:lnTo>
                  <a:pt x="11148" y="21600"/>
                </a:lnTo>
                <a:lnTo>
                  <a:pt x="11148" y="18128"/>
                </a:lnTo>
                <a:lnTo>
                  <a:pt x="12549" y="18128"/>
                </a:lnTo>
                <a:lnTo>
                  <a:pt x="12549" y="21600"/>
                </a:lnTo>
                <a:lnTo>
                  <a:pt x="20950" y="21600"/>
                </a:lnTo>
                <a:lnTo>
                  <a:pt x="20950" y="18831"/>
                </a:lnTo>
                <a:lnTo>
                  <a:pt x="13969" y="18831"/>
                </a:lnTo>
                <a:lnTo>
                  <a:pt x="13969" y="18128"/>
                </a:lnTo>
                <a:lnTo>
                  <a:pt x="20950" y="18128"/>
                </a:lnTo>
                <a:lnTo>
                  <a:pt x="20950" y="1535"/>
                </a:lnTo>
                <a:lnTo>
                  <a:pt x="21600" y="1535"/>
                </a:lnTo>
                <a:lnTo>
                  <a:pt x="21600" y="0"/>
                </a:lnTo>
                <a:lnTo>
                  <a:pt x="12178" y="0"/>
                </a:lnTo>
                <a:lnTo>
                  <a:pt x="12178" y="1535"/>
                </a:lnTo>
                <a:lnTo>
                  <a:pt x="12829" y="1535"/>
                </a:lnTo>
                <a:lnTo>
                  <a:pt x="12829" y="4086"/>
                </a:lnTo>
                <a:lnTo>
                  <a:pt x="8773" y="4086"/>
                </a:lnTo>
                <a:lnTo>
                  <a:pt x="8773" y="1535"/>
                </a:lnTo>
                <a:lnTo>
                  <a:pt x="9424" y="1535"/>
                </a:lnTo>
                <a:lnTo>
                  <a:pt x="9424" y="0"/>
                </a:lnTo>
                <a:lnTo>
                  <a:pt x="0" y="0"/>
                </a:lnTo>
                <a:close/>
                <a:moveTo>
                  <a:pt x="1764" y="1535"/>
                </a:moveTo>
                <a:lnTo>
                  <a:pt x="2746" y="1535"/>
                </a:lnTo>
                <a:lnTo>
                  <a:pt x="2746" y="3819"/>
                </a:lnTo>
                <a:lnTo>
                  <a:pt x="1764" y="3819"/>
                </a:lnTo>
                <a:lnTo>
                  <a:pt x="1764" y="1535"/>
                </a:lnTo>
                <a:close/>
                <a:moveTo>
                  <a:pt x="4216" y="1535"/>
                </a:moveTo>
                <a:lnTo>
                  <a:pt x="5196" y="1535"/>
                </a:lnTo>
                <a:lnTo>
                  <a:pt x="5196" y="3819"/>
                </a:lnTo>
                <a:lnTo>
                  <a:pt x="4216" y="3819"/>
                </a:lnTo>
                <a:lnTo>
                  <a:pt x="4216" y="1535"/>
                </a:lnTo>
                <a:close/>
                <a:moveTo>
                  <a:pt x="6666" y="1535"/>
                </a:moveTo>
                <a:lnTo>
                  <a:pt x="7648" y="1535"/>
                </a:lnTo>
                <a:lnTo>
                  <a:pt x="7648" y="3819"/>
                </a:lnTo>
                <a:lnTo>
                  <a:pt x="6666" y="3819"/>
                </a:lnTo>
                <a:lnTo>
                  <a:pt x="6666" y="1535"/>
                </a:lnTo>
                <a:close/>
                <a:moveTo>
                  <a:pt x="13967" y="1535"/>
                </a:moveTo>
                <a:lnTo>
                  <a:pt x="14949" y="1535"/>
                </a:lnTo>
                <a:lnTo>
                  <a:pt x="14949" y="3819"/>
                </a:lnTo>
                <a:lnTo>
                  <a:pt x="13967" y="3819"/>
                </a:lnTo>
                <a:lnTo>
                  <a:pt x="13967" y="1535"/>
                </a:lnTo>
                <a:close/>
                <a:moveTo>
                  <a:pt x="16419" y="1535"/>
                </a:moveTo>
                <a:lnTo>
                  <a:pt x="17399" y="1535"/>
                </a:lnTo>
                <a:lnTo>
                  <a:pt x="17399" y="3819"/>
                </a:lnTo>
                <a:lnTo>
                  <a:pt x="16419" y="3819"/>
                </a:lnTo>
                <a:lnTo>
                  <a:pt x="16419" y="1535"/>
                </a:lnTo>
                <a:close/>
                <a:moveTo>
                  <a:pt x="18870" y="1535"/>
                </a:moveTo>
                <a:lnTo>
                  <a:pt x="19852" y="1535"/>
                </a:lnTo>
                <a:lnTo>
                  <a:pt x="19852" y="3819"/>
                </a:lnTo>
                <a:lnTo>
                  <a:pt x="18870" y="3819"/>
                </a:lnTo>
                <a:lnTo>
                  <a:pt x="18870" y="1535"/>
                </a:lnTo>
                <a:close/>
                <a:moveTo>
                  <a:pt x="1764" y="5829"/>
                </a:moveTo>
                <a:lnTo>
                  <a:pt x="2746" y="5829"/>
                </a:lnTo>
                <a:lnTo>
                  <a:pt x="2746" y="8112"/>
                </a:lnTo>
                <a:lnTo>
                  <a:pt x="1764" y="8112"/>
                </a:lnTo>
                <a:lnTo>
                  <a:pt x="1764" y="5829"/>
                </a:lnTo>
                <a:close/>
                <a:moveTo>
                  <a:pt x="4216" y="5829"/>
                </a:moveTo>
                <a:lnTo>
                  <a:pt x="5196" y="5829"/>
                </a:lnTo>
                <a:lnTo>
                  <a:pt x="5196" y="8112"/>
                </a:lnTo>
                <a:lnTo>
                  <a:pt x="4216" y="8112"/>
                </a:lnTo>
                <a:lnTo>
                  <a:pt x="4216" y="5829"/>
                </a:lnTo>
                <a:close/>
                <a:moveTo>
                  <a:pt x="6666" y="5829"/>
                </a:moveTo>
                <a:lnTo>
                  <a:pt x="7648" y="5829"/>
                </a:lnTo>
                <a:lnTo>
                  <a:pt x="7648" y="8112"/>
                </a:lnTo>
                <a:lnTo>
                  <a:pt x="6666" y="8112"/>
                </a:lnTo>
                <a:lnTo>
                  <a:pt x="6666" y="5829"/>
                </a:lnTo>
                <a:close/>
                <a:moveTo>
                  <a:pt x="9152" y="5829"/>
                </a:moveTo>
                <a:lnTo>
                  <a:pt x="10134" y="5829"/>
                </a:lnTo>
                <a:lnTo>
                  <a:pt x="10134" y="8112"/>
                </a:lnTo>
                <a:lnTo>
                  <a:pt x="9152" y="8112"/>
                </a:lnTo>
                <a:lnTo>
                  <a:pt x="9152" y="5829"/>
                </a:lnTo>
                <a:close/>
                <a:moveTo>
                  <a:pt x="11567" y="5829"/>
                </a:moveTo>
                <a:lnTo>
                  <a:pt x="12549" y="5829"/>
                </a:lnTo>
                <a:lnTo>
                  <a:pt x="12549" y="8112"/>
                </a:lnTo>
                <a:lnTo>
                  <a:pt x="11567" y="8112"/>
                </a:lnTo>
                <a:lnTo>
                  <a:pt x="11567" y="5829"/>
                </a:lnTo>
                <a:close/>
                <a:moveTo>
                  <a:pt x="13967" y="5829"/>
                </a:moveTo>
                <a:lnTo>
                  <a:pt x="14949" y="5829"/>
                </a:lnTo>
                <a:lnTo>
                  <a:pt x="14949" y="8112"/>
                </a:lnTo>
                <a:lnTo>
                  <a:pt x="13967" y="8112"/>
                </a:lnTo>
                <a:lnTo>
                  <a:pt x="13967" y="5829"/>
                </a:lnTo>
                <a:close/>
                <a:moveTo>
                  <a:pt x="16419" y="5829"/>
                </a:moveTo>
                <a:lnTo>
                  <a:pt x="17399" y="5829"/>
                </a:lnTo>
                <a:lnTo>
                  <a:pt x="17399" y="8112"/>
                </a:lnTo>
                <a:lnTo>
                  <a:pt x="16419" y="8112"/>
                </a:lnTo>
                <a:lnTo>
                  <a:pt x="16419" y="5829"/>
                </a:lnTo>
                <a:close/>
                <a:moveTo>
                  <a:pt x="18870" y="5829"/>
                </a:moveTo>
                <a:lnTo>
                  <a:pt x="19852" y="5829"/>
                </a:lnTo>
                <a:lnTo>
                  <a:pt x="19852" y="8112"/>
                </a:lnTo>
                <a:lnTo>
                  <a:pt x="18870" y="8112"/>
                </a:lnTo>
                <a:lnTo>
                  <a:pt x="18870" y="5829"/>
                </a:lnTo>
                <a:close/>
                <a:moveTo>
                  <a:pt x="1764" y="10122"/>
                </a:moveTo>
                <a:lnTo>
                  <a:pt x="2746" y="10122"/>
                </a:lnTo>
                <a:lnTo>
                  <a:pt x="2746" y="12408"/>
                </a:lnTo>
                <a:lnTo>
                  <a:pt x="1764" y="12408"/>
                </a:lnTo>
                <a:lnTo>
                  <a:pt x="1764" y="10122"/>
                </a:lnTo>
                <a:close/>
                <a:moveTo>
                  <a:pt x="4216" y="10122"/>
                </a:moveTo>
                <a:lnTo>
                  <a:pt x="5196" y="10122"/>
                </a:lnTo>
                <a:lnTo>
                  <a:pt x="5196" y="12408"/>
                </a:lnTo>
                <a:lnTo>
                  <a:pt x="4216" y="12408"/>
                </a:lnTo>
                <a:lnTo>
                  <a:pt x="4216" y="10122"/>
                </a:lnTo>
                <a:close/>
                <a:moveTo>
                  <a:pt x="6666" y="10122"/>
                </a:moveTo>
                <a:lnTo>
                  <a:pt x="7648" y="10122"/>
                </a:lnTo>
                <a:lnTo>
                  <a:pt x="7648" y="12408"/>
                </a:lnTo>
                <a:lnTo>
                  <a:pt x="6666" y="12408"/>
                </a:lnTo>
                <a:lnTo>
                  <a:pt x="6666" y="10122"/>
                </a:lnTo>
                <a:close/>
                <a:moveTo>
                  <a:pt x="9152" y="10122"/>
                </a:moveTo>
                <a:lnTo>
                  <a:pt x="10134" y="10122"/>
                </a:lnTo>
                <a:lnTo>
                  <a:pt x="10134" y="12408"/>
                </a:lnTo>
                <a:lnTo>
                  <a:pt x="9152" y="12408"/>
                </a:lnTo>
                <a:lnTo>
                  <a:pt x="9152" y="10122"/>
                </a:lnTo>
                <a:close/>
                <a:moveTo>
                  <a:pt x="11567" y="10122"/>
                </a:moveTo>
                <a:lnTo>
                  <a:pt x="12549" y="10122"/>
                </a:lnTo>
                <a:lnTo>
                  <a:pt x="12549" y="12408"/>
                </a:lnTo>
                <a:lnTo>
                  <a:pt x="11567" y="12408"/>
                </a:lnTo>
                <a:lnTo>
                  <a:pt x="11567" y="10122"/>
                </a:lnTo>
                <a:close/>
                <a:moveTo>
                  <a:pt x="13967" y="10122"/>
                </a:moveTo>
                <a:lnTo>
                  <a:pt x="14949" y="10122"/>
                </a:lnTo>
                <a:lnTo>
                  <a:pt x="14949" y="12408"/>
                </a:lnTo>
                <a:lnTo>
                  <a:pt x="13967" y="12408"/>
                </a:lnTo>
                <a:lnTo>
                  <a:pt x="13967" y="10122"/>
                </a:lnTo>
                <a:close/>
                <a:moveTo>
                  <a:pt x="16419" y="10122"/>
                </a:moveTo>
                <a:lnTo>
                  <a:pt x="17399" y="10122"/>
                </a:lnTo>
                <a:lnTo>
                  <a:pt x="17399" y="12408"/>
                </a:lnTo>
                <a:lnTo>
                  <a:pt x="16419" y="12408"/>
                </a:lnTo>
                <a:lnTo>
                  <a:pt x="16419" y="10122"/>
                </a:lnTo>
                <a:close/>
                <a:moveTo>
                  <a:pt x="18870" y="10122"/>
                </a:moveTo>
                <a:lnTo>
                  <a:pt x="19852" y="10122"/>
                </a:lnTo>
                <a:lnTo>
                  <a:pt x="19852" y="12408"/>
                </a:lnTo>
                <a:lnTo>
                  <a:pt x="18870" y="12408"/>
                </a:lnTo>
                <a:lnTo>
                  <a:pt x="18870" y="10122"/>
                </a:lnTo>
                <a:close/>
                <a:moveTo>
                  <a:pt x="1764" y="14418"/>
                </a:moveTo>
                <a:lnTo>
                  <a:pt x="2746" y="14418"/>
                </a:lnTo>
                <a:lnTo>
                  <a:pt x="2746" y="16701"/>
                </a:lnTo>
                <a:lnTo>
                  <a:pt x="1764" y="16701"/>
                </a:lnTo>
                <a:lnTo>
                  <a:pt x="1764" y="14418"/>
                </a:lnTo>
                <a:close/>
                <a:moveTo>
                  <a:pt x="4216" y="14418"/>
                </a:moveTo>
                <a:lnTo>
                  <a:pt x="5196" y="14418"/>
                </a:lnTo>
                <a:lnTo>
                  <a:pt x="5196" y="16701"/>
                </a:lnTo>
                <a:lnTo>
                  <a:pt x="4216" y="16701"/>
                </a:lnTo>
                <a:lnTo>
                  <a:pt x="4216" y="14418"/>
                </a:lnTo>
                <a:close/>
                <a:moveTo>
                  <a:pt x="6666" y="14418"/>
                </a:moveTo>
                <a:lnTo>
                  <a:pt x="7648" y="14418"/>
                </a:lnTo>
                <a:lnTo>
                  <a:pt x="7648" y="16701"/>
                </a:lnTo>
                <a:lnTo>
                  <a:pt x="6666" y="16701"/>
                </a:lnTo>
                <a:lnTo>
                  <a:pt x="6666" y="14418"/>
                </a:lnTo>
                <a:close/>
                <a:moveTo>
                  <a:pt x="9152" y="14418"/>
                </a:moveTo>
                <a:lnTo>
                  <a:pt x="10134" y="14418"/>
                </a:lnTo>
                <a:lnTo>
                  <a:pt x="10134" y="16701"/>
                </a:lnTo>
                <a:lnTo>
                  <a:pt x="9152" y="16701"/>
                </a:lnTo>
                <a:lnTo>
                  <a:pt x="9152" y="14418"/>
                </a:lnTo>
                <a:close/>
                <a:moveTo>
                  <a:pt x="11567" y="14418"/>
                </a:moveTo>
                <a:lnTo>
                  <a:pt x="12549" y="14418"/>
                </a:lnTo>
                <a:lnTo>
                  <a:pt x="12549" y="16701"/>
                </a:lnTo>
                <a:lnTo>
                  <a:pt x="11567" y="16701"/>
                </a:lnTo>
                <a:lnTo>
                  <a:pt x="11567" y="14418"/>
                </a:lnTo>
                <a:close/>
                <a:moveTo>
                  <a:pt x="13967" y="14418"/>
                </a:moveTo>
                <a:lnTo>
                  <a:pt x="14949" y="14418"/>
                </a:lnTo>
                <a:lnTo>
                  <a:pt x="14949" y="16701"/>
                </a:lnTo>
                <a:lnTo>
                  <a:pt x="13967" y="16701"/>
                </a:lnTo>
                <a:lnTo>
                  <a:pt x="13967" y="14418"/>
                </a:lnTo>
                <a:close/>
                <a:moveTo>
                  <a:pt x="16419" y="14418"/>
                </a:moveTo>
                <a:lnTo>
                  <a:pt x="17399" y="14418"/>
                </a:lnTo>
                <a:lnTo>
                  <a:pt x="17399" y="16701"/>
                </a:lnTo>
                <a:lnTo>
                  <a:pt x="16419" y="16701"/>
                </a:lnTo>
                <a:lnTo>
                  <a:pt x="16419" y="14418"/>
                </a:lnTo>
                <a:close/>
                <a:moveTo>
                  <a:pt x="18870" y="14418"/>
                </a:moveTo>
                <a:lnTo>
                  <a:pt x="19852" y="14418"/>
                </a:lnTo>
                <a:lnTo>
                  <a:pt x="19852" y="16701"/>
                </a:lnTo>
                <a:lnTo>
                  <a:pt x="18870" y="16701"/>
                </a:lnTo>
                <a:lnTo>
                  <a:pt x="18870" y="14418"/>
                </a:lnTo>
                <a:close/>
              </a:path>
            </a:pathLst>
          </a:custGeom>
          <a:solidFill>
            <a:srgbClr val="FFFFFF"/>
          </a:solidFill>
          <a:ln w="25400">
            <a:solidFill>
              <a:srgbClr val="FF9300"/>
            </a:solidFill>
          </a:ln>
          <a:effectLst>
            <a:outerShdw blurRad="38100" dist="23000" dir="5400000" rotWithShape="0">
              <a:srgbClr val="000000">
                <a:alpha val="35000"/>
              </a:srgbClr>
            </a:outerShdw>
          </a:effectLst>
        </p:spPr>
        <p:txBody>
          <a:bodyPr lIns="50800" tIns="50800" rIns="50800" bIns="50800" anchor="ctr"/>
          <a:lstStyle/>
          <a:p>
            <a:pPr algn="l" defTabSz="457200">
              <a:defRPr sz="4600" b="1">
                <a:solidFill>
                  <a:srgbClr val="000000"/>
                </a:solidFill>
                <a:latin typeface="Calibri"/>
                <a:ea typeface="Calibri"/>
                <a:cs typeface="Calibri"/>
                <a:sym typeface="Calibri"/>
              </a:defRPr>
            </a:pPr>
            <a:endParaRPr/>
          </a:p>
        </p:txBody>
      </p:sp>
      <p:sp>
        <p:nvSpPr>
          <p:cNvPr id="191" name="Le terrain"/>
          <p:cNvSpPr txBox="1"/>
          <p:nvPr/>
        </p:nvSpPr>
        <p:spPr>
          <a:xfrm>
            <a:off x="4208536" y="10832772"/>
            <a:ext cx="3865091" cy="4546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l" defTabSz="457200">
              <a:defRPr sz="2900" b="1">
                <a:solidFill>
                  <a:srgbClr val="FF9300"/>
                </a:solidFill>
                <a:latin typeface="Calibri"/>
                <a:ea typeface="Calibri"/>
                <a:cs typeface="Calibri"/>
                <a:sym typeface="Calibri"/>
              </a:defRPr>
            </a:lvl1pPr>
          </a:lstStyle>
          <a:p>
            <a:r>
              <a:t>Le terrain / bâti existant</a:t>
            </a:r>
          </a:p>
        </p:txBody>
      </p:sp>
      <p:sp>
        <p:nvSpPr>
          <p:cNvPr id="192" name="Ligne"/>
          <p:cNvSpPr/>
          <p:nvPr/>
        </p:nvSpPr>
        <p:spPr>
          <a:xfrm flipH="1">
            <a:off x="13958730" y="6830700"/>
            <a:ext cx="1193325" cy="718887"/>
          </a:xfrm>
          <a:prstGeom prst="line">
            <a:avLst/>
          </a:prstGeom>
          <a:ln w="254000">
            <a:solidFill>
              <a:srgbClr val="4F81BD"/>
            </a:solidFill>
            <a:tailEnd type="triangle"/>
          </a:ln>
          <a:effectLst>
            <a:outerShdw blurRad="38100" dist="20000" dir="5400000" rotWithShape="0">
              <a:srgbClr val="000000">
                <a:alpha val="38000"/>
              </a:srgbClr>
            </a:outerShdw>
          </a:effectLst>
        </p:spPr>
        <p:txBody>
          <a:bodyPr lIns="45718" tIns="45718" rIns="45718" bIns="45718"/>
          <a:lstStyle/>
          <a:p>
            <a:endParaRPr/>
          </a:p>
        </p:txBody>
      </p:sp>
      <p:sp>
        <p:nvSpPr>
          <p:cNvPr id="193" name="Ligne"/>
          <p:cNvSpPr/>
          <p:nvPr/>
        </p:nvSpPr>
        <p:spPr>
          <a:xfrm>
            <a:off x="14495969" y="9693474"/>
            <a:ext cx="817177" cy="806286"/>
          </a:xfrm>
          <a:prstGeom prst="line">
            <a:avLst/>
          </a:prstGeom>
          <a:ln w="254000">
            <a:solidFill>
              <a:srgbClr val="FF9300"/>
            </a:solidFill>
            <a:tailEnd type="triangle"/>
          </a:ln>
          <a:effectLst>
            <a:outerShdw blurRad="38100" dist="20000" dir="5400000" rotWithShape="0">
              <a:srgbClr val="000000">
                <a:alpha val="38000"/>
              </a:srgbClr>
            </a:outerShdw>
          </a:effectLst>
        </p:spPr>
        <p:txBody>
          <a:bodyPr lIns="45718" tIns="45718" rIns="45718" bIns="45718"/>
          <a:lstStyle/>
          <a:p>
            <a:endParaRPr/>
          </a:p>
        </p:txBody>
      </p:sp>
      <p:sp>
        <p:nvSpPr>
          <p:cNvPr id="194" name="Apportent €"/>
          <p:cNvSpPr txBox="1"/>
          <p:nvPr/>
        </p:nvSpPr>
        <p:spPr>
          <a:xfrm>
            <a:off x="12447875" y="5835896"/>
            <a:ext cx="3007539" cy="7340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300">
                <a:solidFill>
                  <a:srgbClr val="011993"/>
                </a:solidFill>
                <a:latin typeface="+mn-lt"/>
                <a:ea typeface="+mn-ea"/>
                <a:cs typeface="+mn-cs"/>
                <a:sym typeface="Helvetica Neue"/>
              </a:defRPr>
            </a:lvl1pPr>
          </a:lstStyle>
          <a:p>
            <a:r>
              <a:t>Apportent €</a:t>
            </a:r>
          </a:p>
        </p:txBody>
      </p:sp>
      <p:sp>
        <p:nvSpPr>
          <p:cNvPr id="195" name="Gère"/>
          <p:cNvSpPr txBox="1"/>
          <p:nvPr/>
        </p:nvSpPr>
        <p:spPr>
          <a:xfrm>
            <a:off x="9021873" y="6068002"/>
            <a:ext cx="1287324" cy="7340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300">
                <a:solidFill>
                  <a:srgbClr val="011993"/>
                </a:solidFill>
                <a:latin typeface="+mn-lt"/>
                <a:ea typeface="+mn-ea"/>
                <a:cs typeface="+mn-cs"/>
                <a:sym typeface="Helvetica Neue"/>
              </a:defRPr>
            </a:lvl1pPr>
          </a:lstStyle>
          <a:p>
            <a:r>
              <a:t>Gère</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Image" descr="Image"/>
          <p:cNvPicPr>
            <a:picLocks noChangeAspect="1"/>
          </p:cNvPicPr>
          <p:nvPr/>
        </p:nvPicPr>
        <p:blipFill>
          <a:blip r:embed="rId2"/>
          <a:stretch>
            <a:fillRect/>
          </a:stretch>
        </p:blipFill>
        <p:spPr>
          <a:xfrm>
            <a:off x="1301335" y="795515"/>
            <a:ext cx="4909400" cy="3262708"/>
          </a:xfrm>
          <a:prstGeom prst="rect">
            <a:avLst/>
          </a:prstGeom>
          <a:ln w="12700">
            <a:miter lim="400000"/>
          </a:ln>
        </p:spPr>
      </p:pic>
      <p:pic>
        <p:nvPicPr>
          <p:cNvPr id="198" name="Image" descr="Image"/>
          <p:cNvPicPr>
            <a:picLocks noChangeAspect="1"/>
          </p:cNvPicPr>
          <p:nvPr/>
        </p:nvPicPr>
        <p:blipFill>
          <a:blip r:embed="rId3"/>
          <a:stretch>
            <a:fillRect/>
          </a:stretch>
        </p:blipFill>
        <p:spPr>
          <a:xfrm>
            <a:off x="19984121" y="110443"/>
            <a:ext cx="3794447" cy="3794444"/>
          </a:xfrm>
          <a:prstGeom prst="rect">
            <a:avLst/>
          </a:prstGeom>
          <a:ln w="12700">
            <a:miter lim="400000"/>
          </a:ln>
        </p:spPr>
      </p:pic>
      <p:sp>
        <p:nvSpPr>
          <p:cNvPr id="199" name="Montage envisagé :…"/>
          <p:cNvSpPr txBox="1">
            <a:spLocks noGrp="1"/>
          </p:cNvSpPr>
          <p:nvPr>
            <p:ph type="title" idx="4294967295"/>
          </p:nvPr>
        </p:nvSpPr>
        <p:spPr>
          <a:xfrm>
            <a:off x="8829973" y="2829679"/>
            <a:ext cx="21971006" cy="1555714"/>
          </a:xfrm>
          <a:prstGeom prst="rect">
            <a:avLst/>
          </a:prstGeom>
        </p:spPr>
        <p:txBody>
          <a:bodyPr anchor="ctr"/>
          <a:lstStyle>
            <a:lvl1pPr defTabSz="1097252">
              <a:defRPr sz="5200" b="0" spc="-200">
                <a:latin typeface="Helvetica Neue Medium"/>
                <a:ea typeface="Helvetica Neue Medium"/>
                <a:cs typeface="Helvetica Neue Medium"/>
                <a:sym typeface="Helvetica Neue Medium"/>
              </a:defRPr>
            </a:lvl1pPr>
          </a:lstStyle>
          <a:p>
            <a:r>
              <a:t>Planning de TERRES HABITEES</a:t>
            </a:r>
          </a:p>
        </p:txBody>
      </p:sp>
      <p:sp>
        <p:nvSpPr>
          <p:cNvPr id="200" name="Flèche"/>
          <p:cNvSpPr/>
          <p:nvPr/>
        </p:nvSpPr>
        <p:spPr>
          <a:xfrm>
            <a:off x="4626104" y="6847630"/>
            <a:ext cx="15883613" cy="1270003"/>
          </a:xfrm>
          <a:prstGeom prst="rightArrow">
            <a:avLst>
              <a:gd name="adj1" fmla="val 32000"/>
              <a:gd name="adj2" fmla="val 64000"/>
            </a:avLst>
          </a:prstGeom>
          <a:solidFill>
            <a:srgbClr val="FFFFFF"/>
          </a:solidFill>
          <a:ln w="25400">
            <a:solidFill>
              <a:schemeClr val="accent1"/>
            </a:solidFill>
          </a:ln>
        </p:spPr>
        <p:txBody>
          <a:bodyPr lIns="50800" tIns="50800" rIns="50800" bIns="50800" anchor="ctr"/>
          <a:lstStyle/>
          <a:p>
            <a:pPr>
              <a:defRPr>
                <a:latin typeface="+mn-lt"/>
                <a:ea typeface="+mn-ea"/>
                <a:cs typeface="+mn-cs"/>
                <a:sym typeface="Helvetica Neue"/>
              </a:defRPr>
            </a:pPr>
            <a:endParaRPr/>
          </a:p>
        </p:txBody>
      </p:sp>
      <p:sp>
        <p:nvSpPr>
          <p:cNvPr id="201" name="Création de Terres…"/>
          <p:cNvSpPr txBox="1"/>
          <p:nvPr/>
        </p:nvSpPr>
        <p:spPr>
          <a:xfrm>
            <a:off x="3861582" y="5803353"/>
            <a:ext cx="2688337" cy="829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a:latin typeface="+mn-lt"/>
                <a:ea typeface="+mn-ea"/>
                <a:cs typeface="+mn-cs"/>
                <a:sym typeface="Helvetica Neue"/>
              </a:defRPr>
            </a:pPr>
            <a:r>
              <a:t>Création de Terres </a:t>
            </a:r>
          </a:p>
          <a:p>
            <a:pPr>
              <a:defRPr>
                <a:latin typeface="+mn-lt"/>
                <a:ea typeface="+mn-ea"/>
                <a:cs typeface="+mn-cs"/>
                <a:sym typeface="Helvetica Neue"/>
              </a:defRPr>
            </a:pPr>
            <a:r>
              <a:t>Habitées Gestion</a:t>
            </a:r>
          </a:p>
        </p:txBody>
      </p:sp>
      <p:sp>
        <p:nvSpPr>
          <p:cNvPr id="202" name="01/ 23"/>
          <p:cNvSpPr txBox="1"/>
          <p:nvPr/>
        </p:nvSpPr>
        <p:spPr>
          <a:xfrm>
            <a:off x="4716548" y="8570452"/>
            <a:ext cx="978409"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latin typeface="+mn-lt"/>
                <a:ea typeface="+mn-ea"/>
                <a:cs typeface="+mn-cs"/>
                <a:sym typeface="Helvetica Neue"/>
              </a:defRPr>
            </a:lvl1pPr>
          </a:lstStyle>
          <a:p>
            <a:r>
              <a:t>01/ 23</a:t>
            </a:r>
          </a:p>
        </p:txBody>
      </p:sp>
      <p:sp>
        <p:nvSpPr>
          <p:cNvPr id="203" name="Création de Terres…"/>
          <p:cNvSpPr txBox="1"/>
          <p:nvPr/>
        </p:nvSpPr>
        <p:spPr>
          <a:xfrm>
            <a:off x="7708979" y="5290539"/>
            <a:ext cx="2688337" cy="829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a:latin typeface="+mn-lt"/>
                <a:ea typeface="+mn-ea"/>
                <a:cs typeface="+mn-cs"/>
                <a:sym typeface="Helvetica Neue"/>
              </a:defRPr>
            </a:pPr>
            <a:r>
              <a:t>Création de Terres </a:t>
            </a:r>
          </a:p>
          <a:p>
            <a:pPr>
              <a:defRPr>
                <a:latin typeface="+mn-lt"/>
                <a:ea typeface="+mn-ea"/>
                <a:cs typeface="+mn-cs"/>
                <a:sym typeface="Helvetica Neue"/>
              </a:defRPr>
            </a:pPr>
            <a:r>
              <a:t>Habitées SCA</a:t>
            </a:r>
          </a:p>
        </p:txBody>
      </p:sp>
      <p:sp>
        <p:nvSpPr>
          <p:cNvPr id="204" name="03/ 23"/>
          <p:cNvSpPr txBox="1"/>
          <p:nvPr/>
        </p:nvSpPr>
        <p:spPr>
          <a:xfrm>
            <a:off x="8563943" y="8845059"/>
            <a:ext cx="978409"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latin typeface="+mn-lt"/>
                <a:ea typeface="+mn-ea"/>
                <a:cs typeface="+mn-cs"/>
                <a:sym typeface="Helvetica Neue"/>
              </a:defRPr>
            </a:lvl1pPr>
          </a:lstStyle>
          <a:p>
            <a:r>
              <a:t>03/ 23</a:t>
            </a:r>
          </a:p>
        </p:txBody>
      </p:sp>
      <p:sp>
        <p:nvSpPr>
          <p:cNvPr id="205" name="Ligne"/>
          <p:cNvSpPr/>
          <p:nvPr/>
        </p:nvSpPr>
        <p:spPr>
          <a:xfrm flipV="1">
            <a:off x="9053148" y="6860330"/>
            <a:ext cx="3" cy="1270003"/>
          </a:xfrm>
          <a:prstGeom prst="line">
            <a:avLst/>
          </a:prstGeom>
          <a:ln w="25400">
            <a:solidFill>
              <a:schemeClr val="accent1"/>
            </a:solidFill>
          </a:ln>
        </p:spPr>
        <p:txBody>
          <a:bodyPr lIns="45718" tIns="45718" rIns="45718" bIns="45718"/>
          <a:lstStyle/>
          <a:p>
            <a:endParaRPr/>
          </a:p>
        </p:txBody>
      </p:sp>
      <p:sp>
        <p:nvSpPr>
          <p:cNvPr id="206" name="Ligne"/>
          <p:cNvSpPr/>
          <p:nvPr/>
        </p:nvSpPr>
        <p:spPr>
          <a:xfrm flipV="1">
            <a:off x="4985815" y="6966736"/>
            <a:ext cx="3" cy="1270003"/>
          </a:xfrm>
          <a:prstGeom prst="line">
            <a:avLst/>
          </a:prstGeom>
          <a:ln w="25400">
            <a:solidFill>
              <a:schemeClr val="accent1"/>
            </a:solidFill>
          </a:ln>
        </p:spPr>
        <p:txBody>
          <a:bodyPr lIns="45718" tIns="45718" rIns="45718" bIns="45718"/>
          <a:lstStyle/>
          <a:p>
            <a:endParaRPr/>
          </a:p>
        </p:txBody>
      </p:sp>
      <p:sp>
        <p:nvSpPr>
          <p:cNvPr id="207" name="Membres…"/>
          <p:cNvSpPr txBox="1"/>
          <p:nvPr/>
        </p:nvSpPr>
        <p:spPr>
          <a:xfrm>
            <a:off x="6531578" y="6348379"/>
            <a:ext cx="1661161" cy="829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a:solidFill>
                  <a:schemeClr val="accent5"/>
                </a:solidFill>
                <a:latin typeface="+mn-lt"/>
                <a:ea typeface="+mn-ea"/>
                <a:cs typeface="+mn-cs"/>
                <a:sym typeface="Helvetica Neue"/>
              </a:defRPr>
            </a:pPr>
            <a:r>
              <a:t>Membres</a:t>
            </a:r>
          </a:p>
          <a:p>
            <a:pPr>
              <a:defRPr>
                <a:solidFill>
                  <a:schemeClr val="accent5"/>
                </a:solidFill>
                <a:latin typeface="+mn-lt"/>
                <a:ea typeface="+mn-ea"/>
                <a:cs typeface="+mn-cs"/>
                <a:sym typeface="Helvetica Neue"/>
              </a:defRPr>
            </a:pPr>
            <a:r>
              <a:t>Fondateurs</a:t>
            </a:r>
          </a:p>
        </p:txBody>
      </p:sp>
      <p:sp>
        <p:nvSpPr>
          <p:cNvPr id="208" name="01-02 / 23"/>
          <p:cNvSpPr txBox="1"/>
          <p:nvPr/>
        </p:nvSpPr>
        <p:spPr>
          <a:xfrm>
            <a:off x="6601837" y="8001730"/>
            <a:ext cx="1520648"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5"/>
                </a:solidFill>
                <a:latin typeface="+mn-lt"/>
                <a:ea typeface="+mn-ea"/>
                <a:cs typeface="+mn-cs"/>
                <a:sym typeface="Helvetica Neue"/>
              </a:defRPr>
            </a:lvl1pPr>
          </a:lstStyle>
          <a:p>
            <a:r>
              <a:t>01-02 / 23</a:t>
            </a:r>
          </a:p>
        </p:txBody>
      </p:sp>
      <p:sp>
        <p:nvSpPr>
          <p:cNvPr id="209" name="Membres du…"/>
          <p:cNvSpPr txBox="1"/>
          <p:nvPr/>
        </p:nvSpPr>
        <p:spPr>
          <a:xfrm>
            <a:off x="9828517" y="6348379"/>
            <a:ext cx="1831239" cy="829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a:solidFill>
                  <a:schemeClr val="accent5"/>
                </a:solidFill>
                <a:latin typeface="+mn-lt"/>
                <a:ea typeface="+mn-ea"/>
                <a:cs typeface="+mn-cs"/>
                <a:sym typeface="Helvetica Neue"/>
              </a:defRPr>
            </a:pPr>
            <a:r>
              <a:t>Membres du</a:t>
            </a:r>
          </a:p>
          <a:p>
            <a:pPr>
              <a:defRPr>
                <a:solidFill>
                  <a:schemeClr val="accent5"/>
                </a:solidFill>
                <a:latin typeface="+mn-lt"/>
                <a:ea typeface="+mn-ea"/>
                <a:cs typeface="+mn-cs"/>
                <a:sym typeface="Helvetica Neue"/>
              </a:defRPr>
            </a:pPr>
            <a:r>
              <a:t>Mouvement</a:t>
            </a:r>
          </a:p>
        </p:txBody>
      </p:sp>
      <p:sp>
        <p:nvSpPr>
          <p:cNvPr id="210" name="02-03 / 23"/>
          <p:cNvSpPr txBox="1"/>
          <p:nvPr/>
        </p:nvSpPr>
        <p:spPr>
          <a:xfrm>
            <a:off x="9983813" y="8001730"/>
            <a:ext cx="1520648"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5"/>
                </a:solidFill>
                <a:latin typeface="+mn-lt"/>
                <a:ea typeface="+mn-ea"/>
                <a:cs typeface="+mn-cs"/>
                <a:sym typeface="Helvetica Neue"/>
              </a:defRPr>
            </a:lvl1pPr>
          </a:lstStyle>
          <a:p>
            <a:r>
              <a:t>02-03 / 23</a:t>
            </a:r>
          </a:p>
        </p:txBody>
      </p:sp>
      <p:sp>
        <p:nvSpPr>
          <p:cNvPr id="211" name="Ligne"/>
          <p:cNvSpPr/>
          <p:nvPr/>
        </p:nvSpPr>
        <p:spPr>
          <a:xfrm flipV="1">
            <a:off x="14951053" y="6860330"/>
            <a:ext cx="3" cy="1270003"/>
          </a:xfrm>
          <a:prstGeom prst="line">
            <a:avLst/>
          </a:prstGeom>
          <a:ln w="25400">
            <a:solidFill>
              <a:schemeClr val="accent1"/>
            </a:solidFill>
          </a:ln>
        </p:spPr>
        <p:txBody>
          <a:bodyPr lIns="45718" tIns="45718" rIns="45718" bIns="45718"/>
          <a:lstStyle/>
          <a:p>
            <a:endParaRPr/>
          </a:p>
        </p:txBody>
      </p:sp>
      <p:sp>
        <p:nvSpPr>
          <p:cNvPr id="212" name="Premières Acquisitions :…"/>
          <p:cNvSpPr txBox="1"/>
          <p:nvPr/>
        </p:nvSpPr>
        <p:spPr>
          <a:xfrm>
            <a:off x="12951717" y="6013055"/>
            <a:ext cx="3998672" cy="8293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b="1">
                <a:latin typeface="+mn-lt"/>
                <a:ea typeface="+mn-ea"/>
                <a:cs typeface="+mn-cs"/>
                <a:sym typeface="Helvetica Neue"/>
              </a:defRPr>
            </a:pPr>
            <a:r>
              <a:t>Premières Acquisitions : </a:t>
            </a:r>
          </a:p>
          <a:p>
            <a:pPr>
              <a:defRPr b="1">
                <a:latin typeface="+mn-lt"/>
                <a:ea typeface="+mn-ea"/>
                <a:cs typeface="+mn-cs"/>
                <a:sym typeface="Helvetica Neue"/>
              </a:defRPr>
            </a:pPr>
            <a:r>
              <a:t>2 projets en cours d’étude </a:t>
            </a:r>
          </a:p>
        </p:txBody>
      </p:sp>
      <p:sp>
        <p:nvSpPr>
          <p:cNvPr id="213" name="06 / 23"/>
          <p:cNvSpPr txBox="1"/>
          <p:nvPr/>
        </p:nvSpPr>
        <p:spPr>
          <a:xfrm>
            <a:off x="14413690" y="8332398"/>
            <a:ext cx="1074726"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solidFill>
                  <a:srgbClr val="535353"/>
                </a:solidFill>
                <a:latin typeface="+mn-lt"/>
                <a:ea typeface="+mn-ea"/>
                <a:cs typeface="+mn-cs"/>
                <a:sym typeface="Helvetica Neue"/>
              </a:defRPr>
            </a:lvl1pPr>
          </a:lstStyle>
          <a:p>
            <a:r>
              <a:t>06 / 23</a:t>
            </a:r>
          </a:p>
        </p:txBody>
      </p:sp>
      <p:sp>
        <p:nvSpPr>
          <p:cNvPr id="214" name="05- 12/ 23"/>
          <p:cNvSpPr txBox="1"/>
          <p:nvPr/>
        </p:nvSpPr>
        <p:spPr>
          <a:xfrm>
            <a:off x="11807587" y="9328749"/>
            <a:ext cx="1520648"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5"/>
                </a:solidFill>
                <a:latin typeface="+mn-lt"/>
                <a:ea typeface="+mn-ea"/>
                <a:cs typeface="+mn-cs"/>
                <a:sym typeface="Helvetica Neue"/>
              </a:defRPr>
            </a:lvl1pPr>
          </a:lstStyle>
          <a:p>
            <a:r>
              <a:t>05- 12/ 23</a:t>
            </a:r>
          </a:p>
        </p:txBody>
      </p:sp>
      <p:sp>
        <p:nvSpPr>
          <p:cNvPr id="215" name="Grand Public"/>
          <p:cNvSpPr txBox="1"/>
          <p:nvPr/>
        </p:nvSpPr>
        <p:spPr>
          <a:xfrm>
            <a:off x="11621658" y="4968540"/>
            <a:ext cx="1892505"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5"/>
                </a:solidFill>
                <a:latin typeface="+mn-lt"/>
                <a:ea typeface="+mn-ea"/>
                <a:cs typeface="+mn-cs"/>
                <a:sym typeface="Helvetica Neue"/>
              </a:defRPr>
            </a:lvl1pPr>
          </a:lstStyle>
          <a:p>
            <a:r>
              <a:t>Grand Public</a:t>
            </a:r>
          </a:p>
        </p:txBody>
      </p:sp>
      <p:sp>
        <p:nvSpPr>
          <p:cNvPr id="216" name="Ligne"/>
          <p:cNvSpPr/>
          <p:nvPr/>
        </p:nvSpPr>
        <p:spPr>
          <a:xfrm flipV="1">
            <a:off x="12338484" y="5705380"/>
            <a:ext cx="3" cy="3792713"/>
          </a:xfrm>
          <a:prstGeom prst="line">
            <a:avLst/>
          </a:prstGeom>
          <a:ln w="25400">
            <a:solidFill>
              <a:schemeClr val="accent5"/>
            </a:solidFill>
          </a:ln>
        </p:spPr>
        <p:txBody>
          <a:bodyPr lIns="45718" tIns="45718" rIns="45718" bIns="45718"/>
          <a:lstStyle/>
          <a:p>
            <a:endParaRPr/>
          </a:p>
        </p:txBody>
      </p:sp>
      <p:sp>
        <p:nvSpPr>
          <p:cNvPr id="217" name="Ligne"/>
          <p:cNvSpPr/>
          <p:nvPr/>
        </p:nvSpPr>
        <p:spPr>
          <a:xfrm>
            <a:off x="4964648" y="10784640"/>
            <a:ext cx="14454705" cy="2"/>
          </a:xfrm>
          <a:prstGeom prst="line">
            <a:avLst/>
          </a:prstGeom>
          <a:ln w="25400">
            <a:solidFill>
              <a:schemeClr val="accent5"/>
            </a:solidFill>
          </a:ln>
        </p:spPr>
        <p:txBody>
          <a:bodyPr lIns="45718" tIns="45718" rIns="45718" bIns="45718"/>
          <a:lstStyle/>
          <a:p>
            <a:endParaRPr/>
          </a:p>
        </p:txBody>
      </p:sp>
      <p:sp>
        <p:nvSpPr>
          <p:cNvPr id="218" name="Communication"/>
          <p:cNvSpPr txBox="1"/>
          <p:nvPr/>
        </p:nvSpPr>
        <p:spPr>
          <a:xfrm>
            <a:off x="1277341" y="10553958"/>
            <a:ext cx="2356105"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5"/>
                </a:solidFill>
                <a:latin typeface="+mn-lt"/>
                <a:ea typeface="+mn-ea"/>
                <a:cs typeface="+mn-cs"/>
                <a:sym typeface="Helvetica Neue"/>
              </a:defRPr>
            </a:lvl1pPr>
          </a:lstStyle>
          <a:p>
            <a:r>
              <a:t>Communication </a:t>
            </a:r>
          </a:p>
        </p:txBody>
      </p:sp>
      <p:sp>
        <p:nvSpPr>
          <p:cNvPr id="219" name="Ligne"/>
          <p:cNvSpPr/>
          <p:nvPr/>
        </p:nvSpPr>
        <p:spPr>
          <a:xfrm>
            <a:off x="12351817" y="11480365"/>
            <a:ext cx="7013235" cy="2"/>
          </a:xfrm>
          <a:prstGeom prst="line">
            <a:avLst/>
          </a:prstGeom>
          <a:ln w="25400">
            <a:solidFill>
              <a:srgbClr val="000000"/>
            </a:solidFill>
          </a:ln>
        </p:spPr>
        <p:txBody>
          <a:bodyPr lIns="45718" tIns="45718" rIns="45718" bIns="45718"/>
          <a:lstStyle/>
          <a:p>
            <a:endParaRPr/>
          </a:p>
        </p:txBody>
      </p:sp>
      <p:sp>
        <p:nvSpPr>
          <p:cNvPr id="220" name="Recrutement d’un.e salarié.e"/>
          <p:cNvSpPr txBox="1"/>
          <p:nvPr/>
        </p:nvSpPr>
        <p:spPr>
          <a:xfrm>
            <a:off x="7860887" y="11249680"/>
            <a:ext cx="4105962"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latin typeface="+mn-lt"/>
                <a:ea typeface="+mn-ea"/>
                <a:cs typeface="+mn-cs"/>
                <a:sym typeface="Helvetica Neue"/>
              </a:defRPr>
            </a:lvl1pPr>
          </a:lstStyle>
          <a:p>
            <a:r>
              <a:t>Recrutement d’un.e salarié.e </a:t>
            </a:r>
          </a:p>
        </p:txBody>
      </p:sp>
      <p:sp>
        <p:nvSpPr>
          <p:cNvPr id="221" name="Ligne"/>
          <p:cNvSpPr/>
          <p:nvPr/>
        </p:nvSpPr>
        <p:spPr>
          <a:xfrm flipV="1">
            <a:off x="12338487" y="9960067"/>
            <a:ext cx="3" cy="1270003"/>
          </a:xfrm>
          <a:prstGeom prst="line">
            <a:avLst/>
          </a:prstGeom>
          <a:ln w="25400">
            <a:solidFill>
              <a:schemeClr val="accent5"/>
            </a:solidFill>
          </a:ln>
        </p:spPr>
        <p:txBody>
          <a:bodyPr lIns="45718" tIns="45718" rIns="45718" bIns="45718"/>
          <a:lstStyle/>
          <a:p>
            <a:endParaRPr/>
          </a:p>
        </p:txBody>
      </p:sp>
      <p:sp>
        <p:nvSpPr>
          <p:cNvPr id="222" name="Premiers partenaires financiers:…"/>
          <p:cNvSpPr txBox="1"/>
          <p:nvPr/>
        </p:nvSpPr>
        <p:spPr>
          <a:xfrm>
            <a:off x="2740810" y="9093692"/>
            <a:ext cx="4490010" cy="8296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a:latin typeface="+mn-lt"/>
                <a:ea typeface="+mn-ea"/>
                <a:cs typeface="+mn-cs"/>
                <a:sym typeface="Helvetica Neue"/>
              </a:defRPr>
            </a:pPr>
            <a:r>
              <a:t>Premiers partenaires financiers:</a:t>
            </a:r>
          </a:p>
          <a:p>
            <a:pPr>
              <a:defRPr>
                <a:latin typeface="+mn-lt"/>
                <a:ea typeface="+mn-ea"/>
                <a:cs typeface="+mn-cs"/>
                <a:sym typeface="Helvetica Neue"/>
              </a:defRPr>
            </a:pPr>
            <a:r>
              <a:t>Fondations, Métropole de LYON</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Image" descr="Image"/>
          <p:cNvPicPr>
            <a:picLocks noChangeAspect="1"/>
          </p:cNvPicPr>
          <p:nvPr/>
        </p:nvPicPr>
        <p:blipFill>
          <a:blip r:embed="rId2"/>
          <a:stretch>
            <a:fillRect/>
          </a:stretch>
        </p:blipFill>
        <p:spPr>
          <a:xfrm>
            <a:off x="1301335" y="795515"/>
            <a:ext cx="4909400" cy="3262708"/>
          </a:xfrm>
          <a:prstGeom prst="rect">
            <a:avLst/>
          </a:prstGeom>
          <a:ln w="12700">
            <a:miter lim="400000"/>
          </a:ln>
        </p:spPr>
      </p:pic>
      <p:pic>
        <p:nvPicPr>
          <p:cNvPr id="225" name="Image" descr="Image"/>
          <p:cNvPicPr>
            <a:picLocks noChangeAspect="1"/>
          </p:cNvPicPr>
          <p:nvPr/>
        </p:nvPicPr>
        <p:blipFill>
          <a:blip r:embed="rId3"/>
          <a:stretch>
            <a:fillRect/>
          </a:stretch>
        </p:blipFill>
        <p:spPr>
          <a:xfrm>
            <a:off x="19984121" y="110443"/>
            <a:ext cx="3794447" cy="3794444"/>
          </a:xfrm>
          <a:prstGeom prst="rect">
            <a:avLst/>
          </a:prstGeom>
          <a:ln w="12700">
            <a:miter lim="400000"/>
          </a:ln>
        </p:spPr>
      </p:pic>
      <p:sp>
        <p:nvSpPr>
          <p:cNvPr id="226" name="APPEL A CONTRIBUTION"/>
          <p:cNvSpPr txBox="1"/>
          <p:nvPr/>
        </p:nvSpPr>
        <p:spPr>
          <a:xfrm>
            <a:off x="8709684" y="4694402"/>
            <a:ext cx="6964630" cy="7711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400" b="1">
                <a:latin typeface="+mn-lt"/>
                <a:ea typeface="+mn-ea"/>
                <a:cs typeface="+mn-cs"/>
                <a:sym typeface="Helvetica Neue"/>
              </a:defRPr>
            </a:lvl1pPr>
          </a:lstStyle>
          <a:p>
            <a:r>
              <a:t>APPEL A CONTRIBUTION</a:t>
            </a:r>
          </a:p>
        </p:txBody>
      </p:sp>
      <p:sp>
        <p:nvSpPr>
          <p:cNvPr id="227" name="Vous pensez souscrire une (500€) ou plusieurs actions de TERRES HABITEES…"/>
          <p:cNvSpPr txBox="1"/>
          <p:nvPr/>
        </p:nvSpPr>
        <p:spPr>
          <a:xfrm>
            <a:off x="614521" y="5801880"/>
            <a:ext cx="23154958" cy="61085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400" b="1">
                <a:solidFill>
                  <a:schemeClr val="accent5">
                    <a:satOff val="-41871"/>
                    <a:lumOff val="-13058"/>
                  </a:schemeClr>
                </a:solidFill>
                <a:latin typeface="+mn-lt"/>
                <a:ea typeface="+mn-ea"/>
                <a:cs typeface="+mn-cs"/>
                <a:sym typeface="Helvetica Neue"/>
              </a:defRPr>
            </a:pPr>
            <a:r>
              <a:t>Vous pensez souscrire une (500€) ou plusieurs actions de TERRES HABITEES</a:t>
            </a:r>
          </a:p>
          <a:p>
            <a:pPr>
              <a:defRPr sz="4400" b="1">
                <a:solidFill>
                  <a:schemeClr val="accent5">
                    <a:satOff val="-41871"/>
                    <a:lumOff val="-13058"/>
                  </a:schemeClr>
                </a:solidFill>
                <a:latin typeface="+mn-lt"/>
                <a:ea typeface="+mn-ea"/>
                <a:cs typeface="+mn-cs"/>
                <a:sym typeface="Helvetica Neue"/>
              </a:defRPr>
            </a:pPr>
            <a:endParaRPr/>
          </a:p>
          <a:p>
            <a:pPr>
              <a:defRPr sz="4400" b="1">
                <a:solidFill>
                  <a:schemeClr val="accent5">
                    <a:satOff val="-41871"/>
                    <a:lumOff val="-13058"/>
                  </a:schemeClr>
                </a:solidFill>
                <a:latin typeface="+mn-lt"/>
                <a:ea typeface="+mn-ea"/>
                <a:cs typeface="+mn-cs"/>
                <a:sym typeface="Helvetica Neue"/>
              </a:defRPr>
            </a:pPr>
            <a:r>
              <a:t>Remboursement adaptable (1 an ou 6 ans et plus!)</a:t>
            </a:r>
          </a:p>
          <a:p>
            <a:pPr>
              <a:defRPr sz="4400" b="1">
                <a:solidFill>
                  <a:schemeClr val="accent5">
                    <a:satOff val="-41871"/>
                    <a:lumOff val="-13058"/>
                  </a:schemeClr>
                </a:solidFill>
                <a:latin typeface="+mn-lt"/>
                <a:ea typeface="+mn-ea"/>
                <a:cs typeface="+mn-cs"/>
                <a:sym typeface="Helvetica Neue"/>
              </a:defRPr>
            </a:pPr>
            <a:endParaRPr/>
          </a:p>
          <a:p>
            <a:pPr>
              <a:defRPr sz="3500" b="1">
                <a:solidFill>
                  <a:srgbClr val="000000"/>
                </a:solidFill>
                <a:latin typeface="+mn-lt"/>
                <a:ea typeface="+mn-ea"/>
                <a:cs typeface="+mn-cs"/>
                <a:sym typeface="Helvetica Neue"/>
              </a:defRPr>
            </a:pPr>
            <a:endParaRPr/>
          </a:p>
          <a:p>
            <a:pPr>
              <a:defRPr sz="3500" b="1">
                <a:solidFill>
                  <a:srgbClr val="000000"/>
                </a:solidFill>
                <a:latin typeface="+mn-lt"/>
                <a:ea typeface="+mn-ea"/>
                <a:cs typeface="+mn-cs"/>
                <a:sym typeface="Helvetica Neue"/>
              </a:defRPr>
            </a:pPr>
            <a:r>
              <a:t>Pour plus de renseignements, nous organiserons des Webinaires et des réunions d’information en présentiel (LYON)</a:t>
            </a:r>
          </a:p>
          <a:p>
            <a:pPr>
              <a:defRPr sz="3500" b="1">
                <a:solidFill>
                  <a:srgbClr val="000000"/>
                </a:solidFill>
                <a:latin typeface="+mn-lt"/>
                <a:ea typeface="+mn-ea"/>
                <a:cs typeface="+mn-cs"/>
                <a:sym typeface="Helvetica Neue"/>
              </a:defRPr>
            </a:pPr>
            <a:endParaRPr/>
          </a:p>
          <a:p>
            <a:pPr>
              <a:defRPr sz="3500" b="1">
                <a:solidFill>
                  <a:schemeClr val="accent5">
                    <a:satOff val="-41871"/>
                    <a:lumOff val="-13058"/>
                  </a:schemeClr>
                </a:solidFill>
                <a:latin typeface="+mn-lt"/>
                <a:ea typeface="+mn-ea"/>
                <a:cs typeface="+mn-cs"/>
                <a:sym typeface="Helvetica Neue"/>
              </a:defRPr>
            </a:pPr>
            <a:r>
              <a:t>C’est </a:t>
            </a:r>
            <a:r>
              <a:rPr u="sng">
                <a:solidFill>
                  <a:srgbClr val="0000FF"/>
                </a:solidFill>
                <a:uFill>
                  <a:solidFill>
                    <a:srgbClr val="0000FF"/>
                  </a:solidFill>
                </a:uFill>
                <a:hlinkClick r:id="rId4"/>
              </a:rPr>
              <a:t>ICI</a:t>
            </a:r>
            <a:r>
              <a:t> </a:t>
            </a:r>
            <a:endParaRPr>
              <a:solidFill>
                <a:srgbClr val="000000"/>
              </a:solidFill>
            </a:endParaRPr>
          </a:p>
          <a:p>
            <a:pPr>
              <a:defRPr sz="3500" b="1">
                <a:solidFill>
                  <a:srgbClr val="000000"/>
                </a:solidFill>
                <a:latin typeface="+mn-lt"/>
                <a:ea typeface="+mn-ea"/>
                <a:cs typeface="+mn-cs"/>
                <a:sym typeface="Helvetica Neue"/>
              </a:defRPr>
            </a:pPr>
            <a:r>
              <a:t> Vous pouvez également nous contacter à </a:t>
            </a:r>
            <a:r>
              <a:rPr u="sng">
                <a:solidFill>
                  <a:srgbClr val="0000FF"/>
                </a:solidFill>
                <a:uFill>
                  <a:solidFill>
                    <a:srgbClr val="0000FF"/>
                  </a:solidFill>
                </a:uFill>
                <a:hlinkClick r:id="rId5"/>
              </a:rPr>
              <a:t>contact@terreshabitees.fr</a:t>
            </a:r>
          </a:p>
        </p:txBody>
      </p:sp>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393</Words>
  <Application>Microsoft Macintosh PowerPoint</Application>
  <PresentationFormat>Personnalisé</PresentationFormat>
  <Paragraphs>63</Paragraphs>
  <Slides>8</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8</vt:i4>
      </vt:variant>
    </vt:vector>
  </HeadingPairs>
  <TitlesOfParts>
    <vt:vector size="13" baseType="lpstr">
      <vt:lpstr>Calibri</vt:lpstr>
      <vt:lpstr>Helvetica</vt:lpstr>
      <vt:lpstr>Helvetica Neue</vt:lpstr>
      <vt:lpstr>Helvetica Neue Medium</vt:lpstr>
      <vt:lpstr>21_BasicWhite</vt:lpstr>
      <vt:lpstr>Terres Habitées</vt:lpstr>
      <vt:lpstr>Présentation PowerPoint</vt:lpstr>
      <vt:lpstr>Présentation PowerPoint</vt:lpstr>
      <vt:lpstr>Présentation PowerPoint</vt:lpstr>
      <vt:lpstr>Présentation PowerPoint</vt:lpstr>
      <vt:lpstr>Fonctionnement de TERRES HABITEES  société en commandite par actions</vt:lpstr>
      <vt:lpstr>Planning de TERRES HABITEES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Terres Habitées</dc:title>
  <cp:lastModifiedBy>CLOE MOREAU</cp:lastModifiedBy>
  <cp:revision>1</cp:revision>
  <dcterms:modified xsi:type="dcterms:W3CDTF">2023-01-23T16:29:10Z</dcterms:modified>
</cp:coreProperties>
</file>